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notesMasterIdLst>
    <p:notesMasterId r:id="rId19"/>
  </p:notesMasterIdLst>
  <p:sldIdLst>
    <p:sldId id="256" r:id="rId2"/>
    <p:sldId id="257" r:id="rId3"/>
    <p:sldId id="271" r:id="rId4"/>
    <p:sldId id="274" r:id="rId5"/>
    <p:sldId id="259" r:id="rId6"/>
    <p:sldId id="280" r:id="rId7"/>
    <p:sldId id="276" r:id="rId8"/>
    <p:sldId id="277" r:id="rId9"/>
    <p:sldId id="278" r:id="rId10"/>
    <p:sldId id="279" r:id="rId11"/>
    <p:sldId id="261" r:id="rId12"/>
    <p:sldId id="262" r:id="rId13"/>
    <p:sldId id="263" r:id="rId14"/>
    <p:sldId id="264" r:id="rId15"/>
    <p:sldId id="281" r:id="rId16"/>
    <p:sldId id="270" r:id="rId17"/>
    <p:sldId id="272" r:id="rId18"/>
  </p:sldIdLst>
  <p:sldSz cx="9144000" cy="6858000" type="screen4x3"/>
  <p:notesSz cx="7099300"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DD9"/>
    <a:srgbClr val="FFFF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2" autoAdjust="0"/>
    <p:restoredTop sz="94686" autoAdjust="0"/>
  </p:normalViewPr>
  <p:slideViewPr>
    <p:cSldViewPr>
      <p:cViewPr varScale="1">
        <p:scale>
          <a:sx n="84" d="100"/>
          <a:sy n="84" d="100"/>
        </p:scale>
        <p:origin x="-1258" y="-62"/>
      </p:cViewPr>
      <p:guideLst>
        <p:guide orient="horz" pos="2160"/>
        <p:guide pos="2880"/>
      </p:guideLst>
    </p:cSldViewPr>
  </p:slideViewPr>
  <p:outlineViewPr>
    <p:cViewPr>
      <p:scale>
        <a:sx n="33" d="100"/>
        <a:sy n="33" d="100"/>
      </p:scale>
      <p:origin x="19"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de-DE"/>
          </a:p>
        </p:txBody>
      </p:sp>
      <p:sp>
        <p:nvSpPr>
          <p:cNvPr id="3" name="Datumsplatzhalt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08408C1C-DFDB-4D4A-B653-837F6D0A9987}" type="datetimeFigureOut">
              <a:rPr lang="de-DE" smtClean="0"/>
              <a:pPr/>
              <a:t>07.05.2019</a:t>
            </a:fld>
            <a:endParaRPr lang="de-DE"/>
          </a:p>
        </p:txBody>
      </p:sp>
      <p:sp>
        <p:nvSpPr>
          <p:cNvPr id="4" name="Folienbildplatzhalt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de-DE"/>
          </a:p>
        </p:txBody>
      </p:sp>
      <p:sp>
        <p:nvSpPr>
          <p:cNvPr id="5" name="Notizenplatzhalter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de-DE"/>
          </a:p>
        </p:txBody>
      </p:sp>
      <p:sp>
        <p:nvSpPr>
          <p:cNvPr id="7" name="Foliennummernplatzhalt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EE2CA5B3-A819-4464-8E7D-0621212FD43B}" type="slidenum">
              <a:rPr lang="de-DE" smtClean="0"/>
              <a:pPr/>
              <a:t>‹Nr.›</a:t>
            </a:fld>
            <a:endParaRPr lang="de-D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EE2CA5B3-A819-4464-8E7D-0621212FD43B}" type="slidenum">
              <a:rPr lang="de-DE" smtClean="0"/>
              <a:pPr/>
              <a:t>1</a:t>
            </a:fld>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EE2CA5B3-A819-4464-8E7D-0621212FD43B}" type="slidenum">
              <a:rPr lang="de-DE" smtClean="0"/>
              <a:pPr/>
              <a:t>12</a:t>
            </a:fld>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EE2CA5B3-A819-4464-8E7D-0621212FD43B}" type="slidenum">
              <a:rPr lang="de-DE" smtClean="0"/>
              <a:pPr/>
              <a:t>13</a:t>
            </a:fld>
            <a:endParaRPr 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EE2CA5B3-A819-4464-8E7D-0621212FD43B}" type="slidenum">
              <a:rPr lang="de-DE" smtClean="0"/>
              <a:pPr/>
              <a:t>14</a:t>
            </a:fld>
            <a:endParaRPr 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EE2CA5B3-A819-4464-8E7D-0621212FD43B}" type="slidenum">
              <a:rPr lang="de-DE" smtClean="0"/>
              <a:pPr/>
              <a:t>15</a:t>
            </a:fld>
            <a:endParaRPr 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EE2CA5B3-A819-4464-8E7D-0621212FD43B}" type="slidenum">
              <a:rPr lang="de-DE" smtClean="0"/>
              <a:pPr/>
              <a:t>16</a:t>
            </a:fld>
            <a:endParaRPr 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EE2CA5B3-A819-4464-8E7D-0621212FD43B}" type="slidenum">
              <a:rPr lang="de-DE" smtClean="0"/>
              <a:pPr/>
              <a:t>17</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buFontTx/>
              <a:buNone/>
            </a:pPr>
            <a:endParaRPr lang="de-DE" baseline="0" dirty="0" smtClean="0">
              <a:latin typeface="Calibri"/>
            </a:endParaRPr>
          </a:p>
        </p:txBody>
      </p:sp>
      <p:sp>
        <p:nvSpPr>
          <p:cNvPr id="4" name="Foliennummernplatzhalter 3"/>
          <p:cNvSpPr>
            <a:spLocks noGrp="1"/>
          </p:cNvSpPr>
          <p:nvPr>
            <p:ph type="sldNum" sz="quarter" idx="10"/>
          </p:nvPr>
        </p:nvSpPr>
        <p:spPr/>
        <p:txBody>
          <a:bodyPr/>
          <a:lstStyle/>
          <a:p>
            <a:fld id="{EE2CA5B3-A819-4464-8E7D-0621212FD43B}" type="slidenum">
              <a:rPr lang="de-DE" smtClean="0"/>
              <a:pPr/>
              <a:t>2</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EE2CA5B3-A819-4464-8E7D-0621212FD43B}" type="slidenum">
              <a:rPr lang="de-DE" smtClean="0"/>
              <a:pPr/>
              <a:t>3</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EE2CA5B3-A819-4464-8E7D-0621212FD43B}" type="slidenum">
              <a:rPr lang="de-DE" smtClean="0"/>
              <a:pPr/>
              <a:t>4</a:t>
            </a:fld>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EE2CA5B3-A819-4464-8E7D-0621212FD43B}" type="slidenum">
              <a:rPr lang="de-DE" smtClean="0"/>
              <a:pPr/>
              <a:t>5</a:t>
            </a:fld>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EE2CA5B3-A819-4464-8E7D-0621212FD43B}" type="slidenum">
              <a:rPr lang="de-DE" smtClean="0"/>
              <a:pPr/>
              <a:t>7</a:t>
            </a:fld>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EE2CA5B3-A819-4464-8E7D-0621212FD43B}" type="slidenum">
              <a:rPr lang="de-DE" smtClean="0"/>
              <a:pPr/>
              <a:t>8</a:t>
            </a:fld>
            <a:endParaRPr 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EE2CA5B3-A819-4464-8E7D-0621212FD43B}" type="slidenum">
              <a:rPr lang="de-DE" smtClean="0"/>
              <a:pPr/>
              <a:t>9</a:t>
            </a:fld>
            <a:endParaRPr 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EE2CA5B3-A819-4464-8E7D-0621212FD43B}" type="slidenum">
              <a:rPr lang="de-DE" smtClean="0"/>
              <a:pPr/>
              <a:t>11</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528787A2-E858-4998-BDF3-F4DDE0A00B7F}" type="datetime1">
              <a:rPr lang="de-DE" smtClean="0"/>
              <a:pPr/>
              <a:t>07.05.2019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EB89A0B-C5FB-44A6-BD57-3914887508F7}" type="slidenum">
              <a:rPr lang="de-DE" smtClean="0"/>
              <a:pPr/>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8BF08516-39DC-461C-8A46-1A6C54947679}" type="datetime1">
              <a:rPr lang="de-DE" smtClean="0"/>
              <a:pPr/>
              <a:t>07.05.2019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EB89A0B-C5FB-44A6-BD57-3914887508F7}" type="slidenum">
              <a:rPr lang="de-DE" smtClean="0"/>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C7EC192D-3113-434B-9C7A-810A22B587AE}" type="datetime1">
              <a:rPr lang="de-DE" smtClean="0"/>
              <a:pPr/>
              <a:t>07.05.2019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EB89A0B-C5FB-44A6-BD57-3914887508F7}" type="slidenum">
              <a:rPr lang="de-DE" smtClean="0"/>
              <a:pPr/>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E4F71A3B-AFB3-463D-945E-014099B0AB45}" type="datetime1">
              <a:rPr lang="de-DE" smtClean="0"/>
              <a:pPr/>
              <a:t>07.05.2019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EB89A0B-C5FB-44A6-BD57-3914887508F7}" type="slidenum">
              <a:rPr lang="de-DE" smtClean="0"/>
              <a:pPr/>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p>
            <a:fld id="{FE25CA60-E9A1-4FAC-8644-53ECCB03FC4B}" type="datetime1">
              <a:rPr lang="de-DE" smtClean="0"/>
              <a:pPr/>
              <a:t>07.05.2019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EB89A0B-C5FB-44A6-BD57-3914887508F7}" type="slidenum">
              <a:rPr lang="de-DE" smtClean="0"/>
              <a:pPr/>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272DED67-F5F8-4B27-8851-4785CF6760BC}" type="datetime1">
              <a:rPr lang="de-DE" smtClean="0"/>
              <a:pPr/>
              <a:t>07.05.2019</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9EB89A0B-C5FB-44A6-BD57-3914887508F7}" type="slidenum">
              <a:rPr lang="de-DE" smtClean="0"/>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DBD89D47-B9B9-4959-AE9D-1946F04F6F33}" type="datetime1">
              <a:rPr lang="de-DE" smtClean="0"/>
              <a:pPr/>
              <a:t>07.05.2019</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9EB89A0B-C5FB-44A6-BD57-3914887508F7}" type="slidenum">
              <a:rPr lang="de-DE" smtClean="0"/>
              <a:pPr/>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884547D8-EA17-4070-BED6-442D83A588C7}" type="datetime1">
              <a:rPr lang="de-DE" smtClean="0"/>
              <a:pPr/>
              <a:t>07.05.2019</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9EB89A0B-C5FB-44A6-BD57-3914887508F7}" type="slidenum">
              <a:rPr lang="de-DE" smtClean="0"/>
              <a:pPr/>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777DE539-DF39-47F3-BCCE-2813F0BA4C36}" type="datetime1">
              <a:rPr lang="de-DE" smtClean="0"/>
              <a:pPr/>
              <a:t>07.05.2019</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9EB89A0B-C5FB-44A6-BD57-3914887508F7}" type="slidenum">
              <a:rPr lang="de-DE" smtClean="0"/>
              <a:pPr/>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9F568F2F-DB21-4AEA-8E74-9B87B70EFD57}" type="datetime1">
              <a:rPr lang="de-DE" smtClean="0"/>
              <a:pPr/>
              <a:t>07.05.2019</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9EB89A0B-C5FB-44A6-BD57-3914887508F7}" type="slidenum">
              <a:rPr lang="de-DE" smtClean="0"/>
              <a:pPr/>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AFB6DB31-4A49-4830-849B-0A972BEB2620}" type="datetime1">
              <a:rPr lang="de-DE" smtClean="0"/>
              <a:pPr/>
              <a:t>07.05.2019</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9EB89A0B-C5FB-44A6-BD57-3914887508F7}" type="slidenum">
              <a:rPr lang="de-DE" smtClean="0"/>
              <a:pPr/>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9742C-3113-4E9D-A258-D195EF7068AB}" type="datetime1">
              <a:rPr lang="de-DE" smtClean="0"/>
              <a:pPr/>
              <a:t>07.05.2019</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B89A0B-C5FB-44A6-BD57-3914887508F7}" type="slidenum">
              <a:rPr lang="de-DE" smtClean="0"/>
              <a:pPr/>
              <a:t>‹Nr.›</a:t>
            </a:fld>
            <a:endParaRPr lang="de-DE"/>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mailto:m.martin@bautzeneroberland.de"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hyperlink" Target="mailto:susanne.stump@pb-schubert.de" TargetMode="External"/><Relationship Id="rId5" Type="http://schemas.openxmlformats.org/officeDocument/2006/relationships/hyperlink" Target="mailto:daniela.retzmann@pb-schubert.de" TargetMode="External"/><Relationship Id="rId4" Type="http://schemas.openxmlformats.org/officeDocument/2006/relationships/hyperlink" Target="mailto:s.schwarzbach@bautzeneroberland.de"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260648"/>
            <a:ext cx="9144000" cy="6597352"/>
          </a:xfrm>
          <a:ln>
            <a:noFill/>
          </a:ln>
        </p:spPr>
        <p:txBody>
          <a:bodyPr>
            <a:normAutofit/>
          </a:bodyPr>
          <a:lstStyle/>
          <a:p>
            <a:r>
              <a:rPr lang="de-DE" dirty="0" smtClean="0">
                <a:solidFill>
                  <a:schemeClr val="tx2">
                    <a:lumMod val="60000"/>
                    <a:lumOff val="40000"/>
                  </a:schemeClr>
                </a:solidFill>
              </a:rPr>
              <a:t/>
            </a:r>
            <a:br>
              <a:rPr lang="de-DE" dirty="0" smtClean="0">
                <a:solidFill>
                  <a:schemeClr val="tx2">
                    <a:lumMod val="60000"/>
                    <a:lumOff val="40000"/>
                  </a:schemeClr>
                </a:solidFill>
              </a:rPr>
            </a:br>
            <a:r>
              <a:rPr lang="de-DE" dirty="0" smtClean="0">
                <a:solidFill>
                  <a:schemeClr val="tx2">
                    <a:lumMod val="60000"/>
                    <a:lumOff val="40000"/>
                  </a:schemeClr>
                </a:solidFill>
              </a:rPr>
              <a:t/>
            </a:r>
            <a:br>
              <a:rPr lang="de-DE" dirty="0" smtClean="0">
                <a:solidFill>
                  <a:schemeClr val="tx2">
                    <a:lumMod val="60000"/>
                    <a:lumOff val="40000"/>
                  </a:schemeClr>
                </a:solidFill>
              </a:rPr>
            </a:br>
            <a:r>
              <a:rPr lang="de-DE" dirty="0" smtClean="0">
                <a:solidFill>
                  <a:schemeClr val="tx2">
                    <a:lumMod val="60000"/>
                    <a:lumOff val="40000"/>
                  </a:schemeClr>
                </a:solidFill>
              </a:rPr>
              <a:t/>
            </a:r>
            <a:br>
              <a:rPr lang="de-DE" dirty="0" smtClean="0">
                <a:solidFill>
                  <a:schemeClr val="tx2">
                    <a:lumMod val="60000"/>
                    <a:lumOff val="40000"/>
                  </a:schemeClr>
                </a:solidFill>
              </a:rPr>
            </a:br>
            <a:r>
              <a:rPr lang="de-DE" sz="3200" b="1" dirty="0" smtClean="0">
                <a:solidFill>
                  <a:schemeClr val="tx2">
                    <a:lumMod val="60000"/>
                    <a:lumOff val="40000"/>
                  </a:schemeClr>
                </a:solidFill>
              </a:rPr>
              <a:t>Die Fabrik im Dorf lassen! – Industriekultur in der Oberlausitz</a:t>
            </a:r>
            <a:r>
              <a:rPr lang="de-DE" dirty="0" smtClean="0">
                <a:solidFill>
                  <a:schemeClr val="tx2">
                    <a:lumMod val="60000"/>
                    <a:lumOff val="40000"/>
                  </a:schemeClr>
                </a:solidFill>
              </a:rPr>
              <a:t/>
            </a:r>
            <a:br>
              <a:rPr lang="de-DE" dirty="0" smtClean="0">
                <a:solidFill>
                  <a:schemeClr val="tx2">
                    <a:lumMod val="60000"/>
                    <a:lumOff val="40000"/>
                  </a:schemeClr>
                </a:solidFill>
              </a:rPr>
            </a:br>
            <a:r>
              <a:rPr lang="de-DE" sz="2800" dirty="0" smtClean="0">
                <a:solidFill>
                  <a:schemeClr val="tx2">
                    <a:lumMod val="60000"/>
                    <a:lumOff val="40000"/>
                  </a:schemeClr>
                </a:solidFill>
              </a:rPr>
              <a:t>Ein touristisches Kooperationsprojekt der LEADER-Regionen Bautzener Oberland und Westlausitz </a:t>
            </a:r>
            <a:r>
              <a:rPr lang="de-DE" sz="2800" dirty="0" smtClean="0">
                <a:solidFill>
                  <a:schemeClr val="tx2">
                    <a:lumMod val="60000"/>
                    <a:lumOff val="40000"/>
                  </a:schemeClr>
                </a:solidFill>
              </a:rPr>
              <a:t/>
            </a:r>
            <a:br>
              <a:rPr lang="de-DE" sz="2800" dirty="0" smtClean="0">
                <a:solidFill>
                  <a:schemeClr val="tx2">
                    <a:lumMod val="60000"/>
                    <a:lumOff val="40000"/>
                  </a:schemeClr>
                </a:solidFill>
              </a:rPr>
            </a:br>
            <a:r>
              <a:rPr lang="de-DE" sz="2800" dirty="0" smtClean="0">
                <a:solidFill>
                  <a:schemeClr val="tx2">
                    <a:lumMod val="60000"/>
                    <a:lumOff val="40000"/>
                  </a:schemeClr>
                </a:solidFill>
              </a:rPr>
              <a:t/>
            </a:r>
            <a:br>
              <a:rPr lang="de-DE" sz="2800" dirty="0" smtClean="0">
                <a:solidFill>
                  <a:schemeClr val="tx2">
                    <a:lumMod val="60000"/>
                    <a:lumOff val="40000"/>
                  </a:schemeClr>
                </a:solidFill>
              </a:rPr>
            </a:br>
            <a:r>
              <a:rPr lang="de-DE" sz="2000" dirty="0" err="1" smtClean="0">
                <a:solidFill>
                  <a:schemeClr val="tx2">
                    <a:lumMod val="60000"/>
                    <a:lumOff val="40000"/>
                  </a:schemeClr>
                </a:solidFill>
              </a:rPr>
              <a:t>Knappenrode</a:t>
            </a:r>
            <a:r>
              <a:rPr lang="de-DE" sz="2000" dirty="0" smtClean="0">
                <a:solidFill>
                  <a:schemeClr val="tx2">
                    <a:lumMod val="60000"/>
                    <a:lumOff val="40000"/>
                  </a:schemeClr>
                </a:solidFill>
              </a:rPr>
              <a:t>, 8. Mai 2019</a:t>
            </a:r>
            <a:r>
              <a:rPr lang="de-DE" sz="2800" dirty="0" smtClean="0">
                <a:solidFill>
                  <a:schemeClr val="tx2">
                    <a:lumMod val="60000"/>
                    <a:lumOff val="40000"/>
                  </a:schemeClr>
                </a:solidFill>
              </a:rPr>
              <a:t/>
            </a:r>
            <a:br>
              <a:rPr lang="de-DE" sz="2800" dirty="0" smtClean="0">
                <a:solidFill>
                  <a:schemeClr val="tx2">
                    <a:lumMod val="60000"/>
                    <a:lumOff val="40000"/>
                  </a:schemeClr>
                </a:solidFill>
              </a:rPr>
            </a:br>
            <a:endParaRPr lang="de-DE" sz="2800" dirty="0">
              <a:solidFill>
                <a:schemeClr val="tx2">
                  <a:lumMod val="60000"/>
                  <a:lumOff val="40000"/>
                </a:schemeClr>
              </a:solidFill>
            </a:endParaRPr>
          </a:p>
        </p:txBody>
      </p:sp>
      <p:pic>
        <p:nvPicPr>
          <p:cNvPr id="10" name="Grafik 9" descr="C:\Users\Ile\Documents\ILE-BOL\2014 - 2020\SMUL\Publizität\EPLR-Logo CMYK\SMUL_LO_EPLR-CMYK-RZ.jpg"/>
          <p:cNvPicPr/>
          <p:nvPr/>
        </p:nvPicPr>
        <p:blipFill>
          <a:blip r:embed="rId3" cstate="print"/>
          <a:srcRect/>
          <a:stretch>
            <a:fillRect/>
          </a:stretch>
        </p:blipFill>
        <p:spPr bwMode="auto">
          <a:xfrm>
            <a:off x="2555776" y="5877272"/>
            <a:ext cx="2698616" cy="717974"/>
          </a:xfrm>
          <a:prstGeom prst="rect">
            <a:avLst/>
          </a:prstGeom>
          <a:noFill/>
          <a:ln w="9525">
            <a:noFill/>
            <a:miter lim="800000"/>
            <a:headEnd/>
            <a:tailEnd/>
          </a:ln>
        </p:spPr>
      </p:pic>
      <p:pic>
        <p:nvPicPr>
          <p:cNvPr id="11" name="Grafik 10" descr="C:\Users\Ile\Documents\ILE-BOL\2014 - 2020\SMUL\Publizität\Leader_07_13_jpg.jpg"/>
          <p:cNvPicPr/>
          <p:nvPr/>
        </p:nvPicPr>
        <p:blipFill>
          <a:blip r:embed="rId4" cstate="print"/>
          <a:srcRect/>
          <a:stretch>
            <a:fillRect/>
          </a:stretch>
        </p:blipFill>
        <p:spPr bwMode="auto">
          <a:xfrm>
            <a:off x="5508104" y="5805264"/>
            <a:ext cx="648072" cy="720080"/>
          </a:xfrm>
          <a:prstGeom prst="rect">
            <a:avLst/>
          </a:prstGeom>
          <a:noFill/>
          <a:ln w="9525">
            <a:noFill/>
            <a:miter lim="800000"/>
            <a:headEnd/>
            <a:tailEnd/>
          </a:ln>
        </p:spPr>
      </p:pic>
      <p:pic>
        <p:nvPicPr>
          <p:cNvPr id="12" name="Grafik 2"/>
          <p:cNvPicPr/>
          <p:nvPr/>
        </p:nvPicPr>
        <p:blipFill>
          <a:blip r:embed="rId5"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tretch>
            <a:fillRect/>
          </a:stretch>
        </p:blipFill>
        <p:spPr>
          <a:xfrm>
            <a:off x="6300192" y="6021288"/>
            <a:ext cx="1512168" cy="427010"/>
          </a:xfrm>
          <a:prstGeom prst="rect">
            <a:avLst/>
          </a:prstGeom>
        </p:spPr>
      </p:pic>
      <p:pic>
        <p:nvPicPr>
          <p:cNvPr id="13" name="Grafik 12" descr="C:\Users\Ile\Documents\ILE-BOL\Büro\Logo\LogoSchrift2_Page_1.png"/>
          <p:cNvPicPr/>
          <p:nvPr/>
        </p:nvPicPr>
        <p:blipFill rotWithShape="1">
          <a:blip r:embed="rId6" cstate="print"/>
          <a:srcRect r="16538" b="12012"/>
          <a:stretch/>
        </p:blipFill>
        <p:spPr bwMode="auto">
          <a:xfrm>
            <a:off x="1331640" y="5877272"/>
            <a:ext cx="997548" cy="742278"/>
          </a:xfrm>
          <a:prstGeom prst="rect">
            <a:avLst/>
          </a:prstGeom>
          <a:noFill/>
          <a:ln>
            <a:noFill/>
          </a:ln>
          <a:extLst>
            <a:ext uri="{53640926-AAD7-44D8-BBD7-CCE9431645EC}">
              <a14:shadowObscured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a:ext>
          </a:extLst>
        </p:spPr>
      </p:pic>
      <p:sp>
        <p:nvSpPr>
          <p:cNvPr id="17410" name="AutoShape 2" descr="Bandweberei Schöne (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e-DE"/>
          </a:p>
        </p:txBody>
      </p:sp>
      <p:pic>
        <p:nvPicPr>
          <p:cNvPr id="8" name="Grafik 7" descr="Bandweberei Schöne (1).JPG"/>
          <p:cNvPicPr>
            <a:picLocks noChangeAspect="1"/>
          </p:cNvPicPr>
          <p:nvPr/>
        </p:nvPicPr>
        <p:blipFill>
          <a:blip r:embed="rId7" cstate="print"/>
          <a:srcRect t="24245"/>
          <a:stretch>
            <a:fillRect/>
          </a:stretch>
        </p:blipFill>
        <p:spPr>
          <a:xfrm>
            <a:off x="0" y="-1"/>
            <a:ext cx="4716016" cy="2708921"/>
          </a:xfrm>
          <a:prstGeom prst="rect">
            <a:avLst/>
          </a:prstGeom>
        </p:spPr>
      </p:pic>
      <p:pic>
        <p:nvPicPr>
          <p:cNvPr id="14" name="Grafik 13" descr="028 Prüfung Teppichboden .jpg"/>
          <p:cNvPicPr>
            <a:picLocks noChangeAspect="1"/>
          </p:cNvPicPr>
          <p:nvPr/>
        </p:nvPicPr>
        <p:blipFill>
          <a:blip r:embed="rId8" cstate="print"/>
          <a:srcRect l="1681" r="4445" b="17835"/>
          <a:stretch>
            <a:fillRect/>
          </a:stretch>
        </p:blipFill>
        <p:spPr>
          <a:xfrm>
            <a:off x="4644008" y="0"/>
            <a:ext cx="4499992" cy="270892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Ile\Documents\ILE-BOL\2014 - 2020\Kooperationsprojekte\Industriekultur Phase II\ÜbersichtHauptstationen_RouteIndustriekultur.jpg"/>
          <p:cNvPicPr>
            <a:picLocks noGrp="1" noChangeAspect="1" noChangeArrowheads="1"/>
          </p:cNvPicPr>
          <p:nvPr>
            <p:ph idx="1"/>
          </p:nvPr>
        </p:nvPicPr>
        <p:blipFill>
          <a:blip r:embed="rId2" cstate="print"/>
          <a:srcRect/>
          <a:stretch>
            <a:fillRect/>
          </a:stretch>
        </p:blipFill>
        <p:spPr bwMode="auto">
          <a:xfrm>
            <a:off x="1" y="1268760"/>
            <a:ext cx="9144000" cy="4311165"/>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0"/>
            <a:ext cx="9144000" cy="6858000"/>
          </a:xfrm>
          <a:ln>
            <a:noFill/>
          </a:ln>
        </p:spPr>
        <p:txBody>
          <a:bodyPr vert="horz" anchor="t">
            <a:normAutofit/>
          </a:bodyPr>
          <a:lstStyle/>
          <a:p>
            <a:r>
              <a:rPr lang="de-DE" sz="4800" dirty="0" smtClean="0">
                <a:solidFill>
                  <a:schemeClr val="tx2">
                    <a:lumMod val="60000"/>
                    <a:lumOff val="40000"/>
                  </a:schemeClr>
                </a:solidFill>
              </a:rPr>
              <a:t>Industriekultur – ein spannendes Stück Oberlausitzer Geschichte</a:t>
            </a:r>
            <a:br>
              <a:rPr lang="de-DE" sz="4800" dirty="0" smtClean="0">
                <a:solidFill>
                  <a:schemeClr val="tx2">
                    <a:lumMod val="60000"/>
                    <a:lumOff val="40000"/>
                  </a:schemeClr>
                </a:solidFill>
              </a:rPr>
            </a:br>
            <a:endParaRPr lang="de-DE" sz="4800" dirty="0">
              <a:solidFill>
                <a:schemeClr val="tx2">
                  <a:lumMod val="60000"/>
                  <a:lumOff val="40000"/>
                </a:schemeClr>
              </a:solidFill>
            </a:endParaRPr>
          </a:p>
        </p:txBody>
      </p:sp>
      <p:sp>
        <p:nvSpPr>
          <p:cNvPr id="17410" name="AutoShape 2" descr="Bandweberei Schöne (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10" name="Textfeld 9"/>
          <p:cNvSpPr txBox="1"/>
          <p:nvPr/>
        </p:nvSpPr>
        <p:spPr>
          <a:xfrm>
            <a:off x="0" y="1412776"/>
            <a:ext cx="9144000" cy="461665"/>
          </a:xfrm>
          <a:prstGeom prst="rect">
            <a:avLst/>
          </a:prstGeom>
          <a:noFill/>
        </p:spPr>
        <p:txBody>
          <a:bodyPr wrap="square" rtlCol="0">
            <a:spAutoFit/>
          </a:bodyPr>
          <a:lstStyle/>
          <a:p>
            <a:pPr algn="ctr"/>
            <a:r>
              <a:rPr lang="de-DE" sz="2400" dirty="0" smtClean="0">
                <a:solidFill>
                  <a:schemeClr val="tx2">
                    <a:lumMod val="60000"/>
                    <a:lumOff val="40000"/>
                  </a:schemeClr>
                </a:solidFill>
              </a:rPr>
              <a:t>Produkte</a:t>
            </a:r>
            <a:endParaRPr lang="de-DE" sz="2400" dirty="0">
              <a:solidFill>
                <a:schemeClr val="tx2">
                  <a:lumMod val="60000"/>
                  <a:lumOff val="40000"/>
                </a:schemeClr>
              </a:solidFill>
            </a:endParaRPr>
          </a:p>
        </p:txBody>
      </p:sp>
      <p:pic>
        <p:nvPicPr>
          <p:cNvPr id="13" name="Grafik 12" descr="Bandweberei Schöne (2).jpg"/>
          <p:cNvPicPr>
            <a:picLocks noChangeAspect="1"/>
          </p:cNvPicPr>
          <p:nvPr/>
        </p:nvPicPr>
        <p:blipFill>
          <a:blip r:embed="rId3" cstate="print"/>
          <a:srcRect r="9307"/>
          <a:stretch>
            <a:fillRect/>
          </a:stretch>
        </p:blipFill>
        <p:spPr>
          <a:xfrm>
            <a:off x="4499992" y="1988840"/>
            <a:ext cx="4644008" cy="2808312"/>
          </a:xfrm>
          <a:prstGeom prst="rect">
            <a:avLst/>
          </a:prstGeom>
        </p:spPr>
      </p:pic>
      <p:sp>
        <p:nvSpPr>
          <p:cNvPr id="14" name="Textfeld 13"/>
          <p:cNvSpPr txBox="1"/>
          <p:nvPr/>
        </p:nvSpPr>
        <p:spPr>
          <a:xfrm>
            <a:off x="0" y="4797152"/>
            <a:ext cx="9144000" cy="1938992"/>
          </a:xfrm>
          <a:prstGeom prst="rect">
            <a:avLst/>
          </a:prstGeom>
          <a:noFill/>
        </p:spPr>
        <p:txBody>
          <a:bodyPr wrap="square" rtlCol="0">
            <a:spAutoFit/>
          </a:bodyPr>
          <a:lstStyle/>
          <a:p>
            <a:pPr algn="ctr"/>
            <a:r>
              <a:rPr lang="de-DE" sz="2400" dirty="0" smtClean="0">
                <a:solidFill>
                  <a:schemeClr val="tx2">
                    <a:lumMod val="60000"/>
                    <a:lumOff val="40000"/>
                  </a:schemeClr>
                </a:solidFill>
              </a:rPr>
              <a:t>Oberlausitzer Industriegeschichte zum Anfassen: Viele Familien haben zu Hause noch Erinnerungsstücke aus heimischer Produktion: eine Sofadecke aus </a:t>
            </a:r>
            <a:r>
              <a:rPr lang="de-DE" sz="2400" dirty="0" err="1" smtClean="0">
                <a:solidFill>
                  <a:schemeClr val="tx2">
                    <a:lumMod val="60000"/>
                    <a:lumOff val="40000"/>
                  </a:schemeClr>
                </a:solidFill>
              </a:rPr>
              <a:t>Kirschau</a:t>
            </a:r>
            <a:r>
              <a:rPr lang="de-DE" sz="2400" dirty="0" smtClean="0">
                <a:solidFill>
                  <a:schemeClr val="tx2">
                    <a:lumMod val="60000"/>
                    <a:lumOff val="40000"/>
                  </a:schemeClr>
                </a:solidFill>
              </a:rPr>
              <a:t> oder Geschirrtücher aus einer der Leinenwebereien. Gutes aus der Oberlausitz kann aber auch ganz frisch sein: wie Neukircher Zwieback, </a:t>
            </a:r>
            <a:r>
              <a:rPr lang="de-DE" sz="2400" dirty="0" err="1" smtClean="0">
                <a:solidFill>
                  <a:schemeClr val="tx2">
                    <a:lumMod val="60000"/>
                    <a:lumOff val="40000"/>
                  </a:schemeClr>
                </a:solidFill>
              </a:rPr>
              <a:t>Pulsnitzer</a:t>
            </a:r>
            <a:r>
              <a:rPr lang="de-DE" sz="2400" dirty="0" smtClean="0">
                <a:solidFill>
                  <a:schemeClr val="tx2">
                    <a:lumMod val="60000"/>
                    <a:lumOff val="40000"/>
                  </a:schemeClr>
                </a:solidFill>
              </a:rPr>
              <a:t> Pfefferkuchen oder Lausitzer Säfte aus Sohland.</a:t>
            </a:r>
            <a:endParaRPr lang="de-DE" sz="2400" dirty="0">
              <a:solidFill>
                <a:schemeClr val="tx2">
                  <a:lumMod val="60000"/>
                  <a:lumOff val="40000"/>
                </a:schemeClr>
              </a:solidFill>
            </a:endParaRPr>
          </a:p>
        </p:txBody>
      </p:sp>
      <p:pic>
        <p:nvPicPr>
          <p:cNvPr id="22529" name="Picture 1" descr="C:\Users\Ile\Documents\ILE-BOL\2014 - 2020\Kooperationsprojekte\Industriekultur\Bilder\VEGRO\VEB\057 Werbung Schlafdecke.jpg"/>
          <p:cNvPicPr>
            <a:picLocks noChangeAspect="1" noChangeArrowheads="1"/>
          </p:cNvPicPr>
          <p:nvPr/>
        </p:nvPicPr>
        <p:blipFill>
          <a:blip r:embed="rId4" cstate="print"/>
          <a:srcRect t="1625" r="1575" b="57655"/>
          <a:stretch>
            <a:fillRect/>
          </a:stretch>
        </p:blipFill>
        <p:spPr bwMode="auto">
          <a:xfrm>
            <a:off x="0" y="1988840"/>
            <a:ext cx="4499992" cy="2808312"/>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0"/>
            <a:ext cx="9144000" cy="6858000"/>
          </a:xfrm>
          <a:ln>
            <a:noFill/>
          </a:ln>
        </p:spPr>
        <p:txBody>
          <a:bodyPr vert="horz" anchor="t">
            <a:normAutofit/>
          </a:bodyPr>
          <a:lstStyle/>
          <a:p>
            <a:r>
              <a:rPr lang="de-DE" sz="4800" dirty="0" smtClean="0">
                <a:solidFill>
                  <a:schemeClr val="tx2">
                    <a:lumMod val="60000"/>
                    <a:lumOff val="40000"/>
                  </a:schemeClr>
                </a:solidFill>
              </a:rPr>
              <a:t>Industriekultur – ein spannendes Stück Oberlausitzer Geschichte</a:t>
            </a:r>
            <a:br>
              <a:rPr lang="de-DE" sz="4800" dirty="0" smtClean="0">
                <a:solidFill>
                  <a:schemeClr val="tx2">
                    <a:lumMod val="60000"/>
                    <a:lumOff val="40000"/>
                  </a:schemeClr>
                </a:solidFill>
              </a:rPr>
            </a:br>
            <a:endParaRPr lang="de-DE" sz="4800" dirty="0">
              <a:solidFill>
                <a:schemeClr val="tx2">
                  <a:lumMod val="60000"/>
                  <a:lumOff val="40000"/>
                </a:schemeClr>
              </a:solidFill>
            </a:endParaRPr>
          </a:p>
        </p:txBody>
      </p:sp>
      <p:sp>
        <p:nvSpPr>
          <p:cNvPr id="17410" name="AutoShape 2" descr="Bandweberei Schöne (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10" name="Textfeld 9"/>
          <p:cNvSpPr txBox="1"/>
          <p:nvPr/>
        </p:nvSpPr>
        <p:spPr>
          <a:xfrm>
            <a:off x="0" y="1412776"/>
            <a:ext cx="9144000" cy="461665"/>
          </a:xfrm>
          <a:prstGeom prst="rect">
            <a:avLst/>
          </a:prstGeom>
          <a:noFill/>
        </p:spPr>
        <p:txBody>
          <a:bodyPr wrap="square" rtlCol="0">
            <a:spAutoFit/>
          </a:bodyPr>
          <a:lstStyle/>
          <a:p>
            <a:pPr algn="ctr"/>
            <a:r>
              <a:rPr lang="de-DE" sz="2400" dirty="0" smtClean="0">
                <a:solidFill>
                  <a:schemeClr val="tx2">
                    <a:lumMod val="60000"/>
                    <a:lumOff val="40000"/>
                  </a:schemeClr>
                </a:solidFill>
              </a:rPr>
              <a:t>Maschinen</a:t>
            </a:r>
            <a:endParaRPr lang="de-DE" sz="2400" dirty="0">
              <a:solidFill>
                <a:schemeClr val="tx2">
                  <a:lumMod val="60000"/>
                  <a:lumOff val="40000"/>
                </a:schemeClr>
              </a:solidFill>
            </a:endParaRPr>
          </a:p>
        </p:txBody>
      </p:sp>
      <p:pic>
        <p:nvPicPr>
          <p:cNvPr id="20482" name="Picture 2" descr="http://www.helo-obergurig.de/mediapool/77/771813/resources/big_8855047_0_600-450.jpg"/>
          <p:cNvPicPr>
            <a:picLocks noChangeAspect="1" noChangeArrowheads="1"/>
          </p:cNvPicPr>
          <p:nvPr/>
        </p:nvPicPr>
        <p:blipFill>
          <a:blip r:embed="rId3" cstate="print"/>
          <a:srcRect t="4267" b="12523"/>
          <a:stretch>
            <a:fillRect/>
          </a:stretch>
        </p:blipFill>
        <p:spPr bwMode="auto">
          <a:xfrm>
            <a:off x="0" y="1916832"/>
            <a:ext cx="4499992" cy="2808312"/>
          </a:xfrm>
          <a:prstGeom prst="rect">
            <a:avLst/>
          </a:prstGeom>
          <a:noFill/>
        </p:spPr>
      </p:pic>
      <p:pic>
        <p:nvPicPr>
          <p:cNvPr id="20483" name="Picture 3" descr="C:\Users\Ile\Documents\ILE-BOL\2014 - 2020\Kooperationsprojekte\Industriekultur\Bilder\Westlausitz\Zahnräder.jpg"/>
          <p:cNvPicPr>
            <a:picLocks noChangeAspect="1" noChangeArrowheads="1"/>
          </p:cNvPicPr>
          <p:nvPr/>
        </p:nvPicPr>
        <p:blipFill>
          <a:blip r:embed="rId4" cstate="print"/>
          <a:srcRect r="5539"/>
          <a:stretch>
            <a:fillRect/>
          </a:stretch>
        </p:blipFill>
        <p:spPr bwMode="auto">
          <a:xfrm>
            <a:off x="4427984" y="1916832"/>
            <a:ext cx="4716016" cy="2808312"/>
          </a:xfrm>
          <a:prstGeom prst="rect">
            <a:avLst/>
          </a:prstGeom>
          <a:noFill/>
        </p:spPr>
      </p:pic>
      <p:sp>
        <p:nvSpPr>
          <p:cNvPr id="8" name="Textfeld 7"/>
          <p:cNvSpPr txBox="1"/>
          <p:nvPr/>
        </p:nvSpPr>
        <p:spPr>
          <a:xfrm>
            <a:off x="0" y="4725144"/>
            <a:ext cx="9144000" cy="1938992"/>
          </a:xfrm>
          <a:prstGeom prst="rect">
            <a:avLst/>
          </a:prstGeom>
          <a:noFill/>
        </p:spPr>
        <p:txBody>
          <a:bodyPr wrap="square" rtlCol="0">
            <a:spAutoFit/>
          </a:bodyPr>
          <a:lstStyle/>
          <a:p>
            <a:pPr algn="ctr"/>
            <a:r>
              <a:rPr lang="de-DE" sz="2400" dirty="0" smtClean="0">
                <a:solidFill>
                  <a:schemeClr val="tx2">
                    <a:lumMod val="60000"/>
                    <a:lumOff val="40000"/>
                  </a:schemeClr>
                </a:solidFill>
              </a:rPr>
              <a:t>Alte Maschinen und Geräte erzählen nicht weniger über die Geschichte der Industrialisierung als Bücher oder Chroniken. Die Dimensionen, Gerüche und Geräusche sind beeindruckend. Ein alter Websaal in Aktion kann </a:t>
            </a:r>
            <a:r>
              <a:rPr lang="de-DE" sz="2400" dirty="0" smtClean="0">
                <a:solidFill>
                  <a:schemeClr val="tx2">
                    <a:lumMod val="60000"/>
                    <a:lumOff val="40000"/>
                  </a:schemeClr>
                </a:solidFill>
              </a:rPr>
              <a:t>die </a:t>
            </a:r>
            <a:r>
              <a:rPr lang="de-DE" sz="2400" dirty="0" smtClean="0">
                <a:solidFill>
                  <a:schemeClr val="tx2">
                    <a:lumMod val="60000"/>
                    <a:lumOff val="40000"/>
                  </a:schemeClr>
                </a:solidFill>
              </a:rPr>
              <a:t>Arbeitsbedingungen in der Textilbranche vor einigen Jahrzehnten sehr eindrücklich nahebringen.</a:t>
            </a:r>
            <a:endParaRPr lang="de-DE" sz="2400"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0"/>
            <a:ext cx="9144000" cy="6858000"/>
          </a:xfrm>
          <a:ln>
            <a:noFill/>
          </a:ln>
        </p:spPr>
        <p:txBody>
          <a:bodyPr vert="horz" anchor="t">
            <a:normAutofit/>
          </a:bodyPr>
          <a:lstStyle/>
          <a:p>
            <a:r>
              <a:rPr lang="de-DE" sz="4800" dirty="0" smtClean="0">
                <a:solidFill>
                  <a:schemeClr val="tx2">
                    <a:lumMod val="60000"/>
                    <a:lumOff val="40000"/>
                  </a:schemeClr>
                </a:solidFill>
              </a:rPr>
              <a:t>Industriekultur – ein spannendes Stück Oberlausitzer Geschichte</a:t>
            </a:r>
            <a:br>
              <a:rPr lang="de-DE" sz="4800" dirty="0" smtClean="0">
                <a:solidFill>
                  <a:schemeClr val="tx2">
                    <a:lumMod val="60000"/>
                    <a:lumOff val="40000"/>
                  </a:schemeClr>
                </a:solidFill>
              </a:rPr>
            </a:br>
            <a:endParaRPr lang="de-DE" sz="4800" dirty="0">
              <a:solidFill>
                <a:schemeClr val="tx2">
                  <a:lumMod val="60000"/>
                  <a:lumOff val="40000"/>
                </a:schemeClr>
              </a:solidFill>
            </a:endParaRPr>
          </a:p>
        </p:txBody>
      </p:sp>
      <p:sp>
        <p:nvSpPr>
          <p:cNvPr id="17410" name="AutoShape 2" descr="Bandweberei Schöne (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10" name="Textfeld 9"/>
          <p:cNvSpPr txBox="1"/>
          <p:nvPr/>
        </p:nvSpPr>
        <p:spPr>
          <a:xfrm>
            <a:off x="0" y="1412776"/>
            <a:ext cx="9144000" cy="461665"/>
          </a:xfrm>
          <a:prstGeom prst="rect">
            <a:avLst/>
          </a:prstGeom>
          <a:noFill/>
        </p:spPr>
        <p:txBody>
          <a:bodyPr wrap="square" rtlCol="0">
            <a:spAutoFit/>
          </a:bodyPr>
          <a:lstStyle/>
          <a:p>
            <a:pPr algn="ctr"/>
            <a:r>
              <a:rPr lang="de-DE" sz="2400" dirty="0" smtClean="0">
                <a:solidFill>
                  <a:schemeClr val="tx2">
                    <a:lumMod val="60000"/>
                    <a:lumOff val="40000"/>
                  </a:schemeClr>
                </a:solidFill>
              </a:rPr>
              <a:t>Chroniken und Bücher</a:t>
            </a:r>
            <a:endParaRPr lang="de-DE" sz="2400" dirty="0">
              <a:solidFill>
                <a:schemeClr val="tx2">
                  <a:lumMod val="60000"/>
                  <a:lumOff val="40000"/>
                </a:schemeClr>
              </a:solidFill>
            </a:endParaRPr>
          </a:p>
        </p:txBody>
      </p:sp>
      <p:pic>
        <p:nvPicPr>
          <p:cNvPr id="29698" name="Picture 2" descr="http://www.helo-obergurig.de/mediapool/77/771813/resources/21497301.jpg"/>
          <p:cNvPicPr>
            <a:picLocks noChangeAspect="1" noChangeArrowheads="1"/>
          </p:cNvPicPr>
          <p:nvPr/>
        </p:nvPicPr>
        <p:blipFill>
          <a:blip r:embed="rId3" cstate="print"/>
          <a:srcRect/>
          <a:stretch>
            <a:fillRect/>
          </a:stretch>
        </p:blipFill>
        <p:spPr bwMode="auto">
          <a:xfrm>
            <a:off x="0" y="1988840"/>
            <a:ext cx="1907704" cy="2736304"/>
          </a:xfrm>
          <a:prstGeom prst="rect">
            <a:avLst/>
          </a:prstGeom>
          <a:noFill/>
        </p:spPr>
      </p:pic>
      <p:pic>
        <p:nvPicPr>
          <p:cNvPr id="29700" name="Picture 4" descr="Bildergebnis für geschichte der textilindustrie oberlausitz"/>
          <p:cNvPicPr>
            <a:picLocks noChangeAspect="1" noChangeArrowheads="1"/>
          </p:cNvPicPr>
          <p:nvPr/>
        </p:nvPicPr>
        <p:blipFill>
          <a:blip r:embed="rId4" cstate="print"/>
          <a:srcRect/>
          <a:stretch>
            <a:fillRect/>
          </a:stretch>
        </p:blipFill>
        <p:spPr bwMode="auto">
          <a:xfrm>
            <a:off x="1907704" y="1988840"/>
            <a:ext cx="1873488" cy="2736304"/>
          </a:xfrm>
          <a:prstGeom prst="rect">
            <a:avLst/>
          </a:prstGeom>
          <a:noFill/>
        </p:spPr>
      </p:pic>
      <p:pic>
        <p:nvPicPr>
          <p:cNvPr id="11" name="Grafik 10" descr="Bildergebnis für wirtschaft geschichte oberlausitz"/>
          <p:cNvPicPr/>
          <p:nvPr/>
        </p:nvPicPr>
        <p:blipFill>
          <a:blip r:embed="rId5" cstate="print"/>
          <a:srcRect/>
          <a:stretch>
            <a:fillRect/>
          </a:stretch>
        </p:blipFill>
        <p:spPr bwMode="auto">
          <a:xfrm>
            <a:off x="3779912" y="1988840"/>
            <a:ext cx="1656184" cy="2736304"/>
          </a:xfrm>
          <a:prstGeom prst="rect">
            <a:avLst/>
          </a:prstGeom>
          <a:noFill/>
          <a:ln w="9525">
            <a:noFill/>
            <a:miter lim="800000"/>
            <a:headEnd/>
            <a:tailEnd/>
          </a:ln>
        </p:spPr>
      </p:pic>
      <p:pic>
        <p:nvPicPr>
          <p:cNvPr id="29702" name="Picture 6" descr="Zwischen Grosser Roeder und Kleiner Spree - Heft 2"/>
          <p:cNvPicPr>
            <a:picLocks noChangeAspect="1" noChangeArrowheads="1"/>
          </p:cNvPicPr>
          <p:nvPr/>
        </p:nvPicPr>
        <p:blipFill>
          <a:blip r:embed="rId6" cstate="print"/>
          <a:srcRect/>
          <a:stretch>
            <a:fillRect/>
          </a:stretch>
        </p:blipFill>
        <p:spPr bwMode="auto">
          <a:xfrm>
            <a:off x="5436097" y="1988840"/>
            <a:ext cx="1872208" cy="2736304"/>
          </a:xfrm>
          <a:prstGeom prst="rect">
            <a:avLst/>
          </a:prstGeom>
          <a:noFill/>
        </p:spPr>
      </p:pic>
      <p:pic>
        <p:nvPicPr>
          <p:cNvPr id="29704" name="Picture 8" descr="Bildergebnis für bahlcke joachim oberlausitz"/>
          <p:cNvPicPr>
            <a:picLocks noChangeAspect="1" noChangeArrowheads="1"/>
          </p:cNvPicPr>
          <p:nvPr/>
        </p:nvPicPr>
        <p:blipFill>
          <a:blip r:embed="rId7" cstate="print"/>
          <a:srcRect/>
          <a:stretch>
            <a:fillRect/>
          </a:stretch>
        </p:blipFill>
        <p:spPr bwMode="auto">
          <a:xfrm>
            <a:off x="7271792" y="1988840"/>
            <a:ext cx="1872208" cy="2736304"/>
          </a:xfrm>
          <a:prstGeom prst="rect">
            <a:avLst/>
          </a:prstGeom>
          <a:noFill/>
        </p:spPr>
      </p:pic>
      <p:sp>
        <p:nvSpPr>
          <p:cNvPr id="13" name="Textfeld 12"/>
          <p:cNvSpPr txBox="1"/>
          <p:nvPr/>
        </p:nvSpPr>
        <p:spPr>
          <a:xfrm>
            <a:off x="107504" y="4653136"/>
            <a:ext cx="9144000" cy="2308324"/>
          </a:xfrm>
          <a:prstGeom prst="rect">
            <a:avLst/>
          </a:prstGeom>
          <a:noFill/>
        </p:spPr>
        <p:txBody>
          <a:bodyPr wrap="square" rtlCol="0">
            <a:spAutoFit/>
          </a:bodyPr>
          <a:lstStyle/>
          <a:p>
            <a:pPr algn="ctr"/>
            <a:r>
              <a:rPr lang="de-DE" sz="2400" dirty="0" smtClean="0">
                <a:solidFill>
                  <a:schemeClr val="tx2">
                    <a:lumMod val="60000"/>
                    <a:lumOff val="40000"/>
                  </a:schemeClr>
                </a:solidFill>
              </a:rPr>
              <a:t>Viele Historiker haben sich bereits mit der wirtschaftlichen Entwicklung der Oberlausitz und der Herausbildung einzelner Branchen beschäftigt. Zahlreiche Ortschronisten und Heimatvereine haben umfassende Recherchen zur Wirtschaftsgeschichte einzelner Dörfer und Städte angestellt. Ergänzt werden diese Quellen durch Unternehmenschroniken, die ebenfalls interessante Einblicke bieten.</a:t>
            </a:r>
            <a:endParaRPr lang="de-DE" sz="2400"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0"/>
            <a:ext cx="9144000" cy="6858000"/>
          </a:xfrm>
          <a:ln>
            <a:noFill/>
          </a:ln>
        </p:spPr>
        <p:txBody>
          <a:bodyPr vert="horz" anchor="t">
            <a:normAutofit/>
          </a:bodyPr>
          <a:lstStyle/>
          <a:p>
            <a:r>
              <a:rPr lang="de-DE" sz="4800" dirty="0" smtClean="0">
                <a:solidFill>
                  <a:schemeClr val="tx2">
                    <a:lumMod val="60000"/>
                    <a:lumOff val="40000"/>
                  </a:schemeClr>
                </a:solidFill>
              </a:rPr>
              <a:t>Industriekultur – ein spannendes Stück Oberlausitzer Geschichte</a:t>
            </a:r>
            <a:br>
              <a:rPr lang="de-DE" sz="4800" dirty="0" smtClean="0">
                <a:solidFill>
                  <a:schemeClr val="tx2">
                    <a:lumMod val="60000"/>
                    <a:lumOff val="40000"/>
                  </a:schemeClr>
                </a:solidFill>
              </a:rPr>
            </a:br>
            <a:endParaRPr lang="de-DE" sz="4800" dirty="0">
              <a:solidFill>
                <a:schemeClr val="tx2">
                  <a:lumMod val="60000"/>
                  <a:lumOff val="40000"/>
                </a:schemeClr>
              </a:solidFill>
            </a:endParaRPr>
          </a:p>
        </p:txBody>
      </p:sp>
      <p:sp>
        <p:nvSpPr>
          <p:cNvPr id="17410" name="AutoShape 2" descr="Bandweberei Schöne (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10" name="Textfeld 9"/>
          <p:cNvSpPr txBox="1"/>
          <p:nvPr/>
        </p:nvSpPr>
        <p:spPr>
          <a:xfrm>
            <a:off x="0" y="1412776"/>
            <a:ext cx="9144000" cy="461665"/>
          </a:xfrm>
          <a:prstGeom prst="rect">
            <a:avLst/>
          </a:prstGeom>
          <a:noFill/>
        </p:spPr>
        <p:txBody>
          <a:bodyPr wrap="square" rtlCol="0">
            <a:spAutoFit/>
          </a:bodyPr>
          <a:lstStyle/>
          <a:p>
            <a:pPr algn="ctr"/>
            <a:r>
              <a:rPr lang="de-DE" sz="2400" dirty="0" smtClean="0">
                <a:solidFill>
                  <a:schemeClr val="tx2">
                    <a:lumMod val="60000"/>
                    <a:lumOff val="40000"/>
                  </a:schemeClr>
                </a:solidFill>
              </a:rPr>
              <a:t>Persönliche Erinnerungen</a:t>
            </a:r>
            <a:endParaRPr lang="de-DE" sz="2400" dirty="0">
              <a:solidFill>
                <a:schemeClr val="tx2">
                  <a:lumMod val="60000"/>
                  <a:lumOff val="40000"/>
                </a:schemeClr>
              </a:solidFill>
            </a:endParaRPr>
          </a:p>
        </p:txBody>
      </p:sp>
      <p:pic>
        <p:nvPicPr>
          <p:cNvPr id="30722" name="Picture 2" descr="C:\Users\Ile\Documents\ILE-BOL\2014 - 2020\Kooperationsprojekte\Industriekultur\Bilder\VEGRO\VEB\039 Maßschneiderei für betr Kunden.jpg"/>
          <p:cNvPicPr>
            <a:picLocks noChangeAspect="1" noChangeArrowheads="1"/>
          </p:cNvPicPr>
          <p:nvPr/>
        </p:nvPicPr>
        <p:blipFill>
          <a:blip r:embed="rId3" cstate="print"/>
          <a:srcRect b="7143"/>
          <a:stretch>
            <a:fillRect/>
          </a:stretch>
        </p:blipFill>
        <p:spPr bwMode="auto">
          <a:xfrm>
            <a:off x="0" y="1916832"/>
            <a:ext cx="4572000" cy="2808312"/>
          </a:xfrm>
          <a:prstGeom prst="rect">
            <a:avLst/>
          </a:prstGeom>
          <a:noFill/>
        </p:spPr>
      </p:pic>
      <p:pic>
        <p:nvPicPr>
          <p:cNvPr id="30724" name="Picture 4" descr="C:\Users\Ile\Documents\ILE-BOL\2014 - 2020\Kooperationsprojekte\Industriekultur\Bilder\VEGRO\039 Textilarbeiter um 1935 Schwester Fr Steeger li.jpg"/>
          <p:cNvPicPr>
            <a:picLocks noChangeAspect="1" noChangeArrowheads="1"/>
          </p:cNvPicPr>
          <p:nvPr/>
        </p:nvPicPr>
        <p:blipFill>
          <a:blip r:embed="rId4" cstate="print"/>
          <a:srcRect/>
          <a:stretch>
            <a:fillRect/>
          </a:stretch>
        </p:blipFill>
        <p:spPr bwMode="auto">
          <a:xfrm>
            <a:off x="4572000" y="1916832"/>
            <a:ext cx="4572000" cy="2808458"/>
          </a:xfrm>
          <a:prstGeom prst="rect">
            <a:avLst/>
          </a:prstGeom>
          <a:noFill/>
        </p:spPr>
      </p:pic>
      <p:sp>
        <p:nvSpPr>
          <p:cNvPr id="7" name="Textfeld 6"/>
          <p:cNvSpPr txBox="1"/>
          <p:nvPr/>
        </p:nvSpPr>
        <p:spPr>
          <a:xfrm>
            <a:off x="0" y="4725144"/>
            <a:ext cx="9144000" cy="1938992"/>
          </a:xfrm>
          <a:prstGeom prst="rect">
            <a:avLst/>
          </a:prstGeom>
          <a:noFill/>
        </p:spPr>
        <p:txBody>
          <a:bodyPr wrap="square" rtlCol="0">
            <a:spAutoFit/>
          </a:bodyPr>
          <a:lstStyle/>
          <a:p>
            <a:pPr algn="ctr"/>
            <a:r>
              <a:rPr lang="de-DE" sz="2400" dirty="0" smtClean="0">
                <a:solidFill>
                  <a:schemeClr val="tx2">
                    <a:lumMod val="60000"/>
                    <a:lumOff val="40000"/>
                  </a:schemeClr>
                </a:solidFill>
              </a:rPr>
              <a:t>Geschichte wird spannend, wenn Menschen sie erzählen. Persönliche Erinnerungen, Geschichten und Bilder aus dem eigenen Arbeitsalltag, von Brigadefeiern, aus dem Betriebsferienlager oder Anekdoten aus den Erzählungen von Eltern und Großeltern sind deshalb wertvolle Quellen für unsere Arbeit. </a:t>
            </a:r>
            <a:endParaRPr lang="de-DE" sz="2400"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0"/>
            <a:ext cx="9144000" cy="6858000"/>
          </a:xfrm>
          <a:ln>
            <a:noFill/>
          </a:ln>
        </p:spPr>
        <p:txBody>
          <a:bodyPr vert="horz" anchor="t">
            <a:normAutofit/>
          </a:bodyPr>
          <a:lstStyle/>
          <a:p>
            <a:r>
              <a:rPr lang="de-DE" sz="4800" dirty="0" smtClean="0">
                <a:solidFill>
                  <a:schemeClr val="tx2">
                    <a:lumMod val="60000"/>
                    <a:lumOff val="40000"/>
                  </a:schemeClr>
                </a:solidFill>
              </a:rPr>
              <a:t>Die Formate</a:t>
            </a:r>
            <a:endParaRPr lang="de-DE" sz="4800" dirty="0">
              <a:solidFill>
                <a:schemeClr val="tx2">
                  <a:lumMod val="60000"/>
                  <a:lumOff val="40000"/>
                </a:schemeClr>
              </a:solidFill>
            </a:endParaRPr>
          </a:p>
        </p:txBody>
      </p:sp>
      <p:sp>
        <p:nvSpPr>
          <p:cNvPr id="17410" name="AutoShape 2" descr="Bandweberei Schöne (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8" name="Textfeld 7"/>
          <p:cNvSpPr txBox="1"/>
          <p:nvPr/>
        </p:nvSpPr>
        <p:spPr>
          <a:xfrm flipH="1">
            <a:off x="1449367" y="1412776"/>
            <a:ext cx="5930945" cy="1200329"/>
          </a:xfrm>
          <a:prstGeom prst="rect">
            <a:avLst/>
          </a:prstGeom>
          <a:noFill/>
        </p:spPr>
        <p:txBody>
          <a:bodyPr wrap="square" rtlCol="0">
            <a:spAutoFit/>
          </a:bodyPr>
          <a:lstStyle/>
          <a:p>
            <a:r>
              <a:rPr lang="de-DE" dirty="0" err="1" smtClean="0"/>
              <a:t>Audioguide-App</a:t>
            </a:r>
            <a:endParaRPr lang="de-DE" dirty="0" smtClean="0"/>
          </a:p>
          <a:p>
            <a:r>
              <a:rPr lang="de-DE" dirty="0" smtClean="0"/>
              <a:t>Aufsteller</a:t>
            </a:r>
          </a:p>
          <a:p>
            <a:r>
              <a:rPr lang="de-DE" dirty="0" smtClean="0"/>
              <a:t>Webseite mit Audio- und Videocontent</a:t>
            </a:r>
          </a:p>
          <a:p>
            <a:r>
              <a:rPr lang="de-DE" dirty="0" smtClean="0"/>
              <a:t>Flyer/Broschüre</a:t>
            </a:r>
            <a:endParaRPr lang="de-DE"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0"/>
            <a:ext cx="9144000" cy="6858000"/>
          </a:xfrm>
          <a:ln>
            <a:noFill/>
          </a:ln>
        </p:spPr>
        <p:txBody>
          <a:bodyPr vert="horz" anchor="t">
            <a:normAutofit/>
          </a:bodyPr>
          <a:lstStyle/>
          <a:p>
            <a:r>
              <a:rPr lang="de-DE" sz="4800" dirty="0" smtClean="0">
                <a:solidFill>
                  <a:schemeClr val="tx2">
                    <a:lumMod val="60000"/>
                    <a:lumOff val="40000"/>
                  </a:schemeClr>
                </a:solidFill>
              </a:rPr>
              <a:t>Unsere Ziele</a:t>
            </a:r>
            <a:br>
              <a:rPr lang="de-DE" sz="4800" dirty="0" smtClean="0">
                <a:solidFill>
                  <a:schemeClr val="tx2">
                    <a:lumMod val="60000"/>
                    <a:lumOff val="40000"/>
                  </a:schemeClr>
                </a:solidFill>
              </a:rPr>
            </a:br>
            <a:endParaRPr lang="de-DE" sz="4800" dirty="0">
              <a:solidFill>
                <a:schemeClr val="tx2">
                  <a:lumMod val="60000"/>
                  <a:lumOff val="40000"/>
                </a:schemeClr>
              </a:solidFill>
            </a:endParaRPr>
          </a:p>
        </p:txBody>
      </p:sp>
      <p:sp>
        <p:nvSpPr>
          <p:cNvPr id="17410" name="AutoShape 2" descr="Bandweberei Schöne (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32775" name="AutoShape 7" descr="Bildergebnis für schauwerkstatt pulsnit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5" name="Textfeld 4"/>
          <p:cNvSpPr txBox="1"/>
          <p:nvPr/>
        </p:nvSpPr>
        <p:spPr>
          <a:xfrm>
            <a:off x="467544" y="1052736"/>
            <a:ext cx="8496944" cy="5509200"/>
          </a:xfrm>
          <a:prstGeom prst="rect">
            <a:avLst/>
          </a:prstGeom>
          <a:noFill/>
        </p:spPr>
        <p:txBody>
          <a:bodyPr wrap="square" rtlCol="0">
            <a:spAutoFit/>
          </a:bodyPr>
          <a:lstStyle/>
          <a:p>
            <a:pPr>
              <a:spcBef>
                <a:spcPts val="600"/>
              </a:spcBef>
            </a:pPr>
            <a:r>
              <a:rPr lang="de-DE" sz="2400" b="1" dirty="0" smtClean="0">
                <a:solidFill>
                  <a:schemeClr val="tx2">
                    <a:lumMod val="60000"/>
                    <a:lumOff val="40000"/>
                  </a:schemeClr>
                </a:solidFill>
              </a:rPr>
              <a:t>Für die Tourismuswirtschaft in unseren Regionen</a:t>
            </a:r>
          </a:p>
          <a:p>
            <a:pPr>
              <a:spcBef>
                <a:spcPts val="600"/>
              </a:spcBef>
              <a:buFont typeface="Wingdings" pitchFamily="2" charset="2"/>
              <a:buChar char="Ø"/>
            </a:pPr>
            <a:r>
              <a:rPr lang="de-DE" sz="2400" dirty="0" smtClean="0">
                <a:solidFill>
                  <a:schemeClr val="tx2">
                    <a:lumMod val="60000"/>
                    <a:lumOff val="40000"/>
                  </a:schemeClr>
                </a:solidFill>
              </a:rPr>
              <a:t> Verbindung bestehender touristischer/kultureller Angebote zum Thema </a:t>
            </a:r>
          </a:p>
          <a:p>
            <a:pPr>
              <a:spcBef>
                <a:spcPts val="600"/>
              </a:spcBef>
              <a:buFont typeface="Wingdings" pitchFamily="2" charset="2"/>
              <a:buChar char="Ø"/>
            </a:pPr>
            <a:r>
              <a:rPr lang="de-DE" sz="2400" dirty="0" smtClean="0">
                <a:solidFill>
                  <a:schemeClr val="tx2">
                    <a:lumMod val="60000"/>
                    <a:lumOff val="40000"/>
                  </a:schemeClr>
                </a:solidFill>
              </a:rPr>
              <a:t> Verbesserung der Sichtbarkeit von Einzelangeboten </a:t>
            </a:r>
          </a:p>
          <a:p>
            <a:pPr>
              <a:spcBef>
                <a:spcPts val="600"/>
              </a:spcBef>
              <a:buFont typeface="Wingdings" pitchFamily="2" charset="2"/>
              <a:buChar char="Ø"/>
            </a:pPr>
            <a:r>
              <a:rPr lang="de-DE" sz="2400" dirty="0" smtClean="0">
                <a:solidFill>
                  <a:schemeClr val="tx2">
                    <a:lumMod val="60000"/>
                    <a:lumOff val="40000"/>
                  </a:schemeClr>
                </a:solidFill>
              </a:rPr>
              <a:t> Vernetzung von Anbietern</a:t>
            </a:r>
          </a:p>
          <a:p>
            <a:pPr>
              <a:spcBef>
                <a:spcPts val="600"/>
              </a:spcBef>
            </a:pPr>
            <a:endParaRPr lang="de-DE" sz="2400" dirty="0" smtClean="0">
              <a:solidFill>
                <a:schemeClr val="tx2">
                  <a:lumMod val="60000"/>
                  <a:lumOff val="40000"/>
                </a:schemeClr>
              </a:solidFill>
            </a:endParaRPr>
          </a:p>
          <a:p>
            <a:pPr>
              <a:spcBef>
                <a:spcPts val="600"/>
              </a:spcBef>
            </a:pPr>
            <a:r>
              <a:rPr lang="de-DE" sz="2400" b="1" dirty="0" smtClean="0">
                <a:solidFill>
                  <a:schemeClr val="tx2">
                    <a:lumMod val="60000"/>
                    <a:lumOff val="40000"/>
                  </a:schemeClr>
                </a:solidFill>
              </a:rPr>
              <a:t>Für die regionale Identität</a:t>
            </a:r>
            <a:r>
              <a:rPr lang="de-DE" sz="2400" dirty="0" smtClean="0">
                <a:solidFill>
                  <a:schemeClr val="tx2">
                    <a:lumMod val="60000"/>
                    <a:lumOff val="40000"/>
                  </a:schemeClr>
                </a:solidFill>
              </a:rPr>
              <a:t> </a:t>
            </a:r>
          </a:p>
          <a:p>
            <a:pPr>
              <a:spcBef>
                <a:spcPts val="600"/>
              </a:spcBef>
              <a:buFont typeface="Wingdings" pitchFamily="2" charset="2"/>
              <a:buChar char="Ø"/>
            </a:pPr>
            <a:r>
              <a:rPr lang="de-DE" sz="2400" dirty="0" smtClean="0">
                <a:solidFill>
                  <a:schemeClr val="tx2">
                    <a:lumMod val="60000"/>
                    <a:lumOff val="40000"/>
                  </a:schemeClr>
                </a:solidFill>
              </a:rPr>
              <a:t> Stärkung der positiven Selbstwahrnehmung durch eine aktive Auseinandersetzung mit der eigenen Geschichte</a:t>
            </a:r>
          </a:p>
          <a:p>
            <a:pPr>
              <a:spcBef>
                <a:spcPts val="600"/>
              </a:spcBef>
              <a:buFont typeface="Wingdings" pitchFamily="2" charset="2"/>
              <a:buChar char="Ø"/>
            </a:pPr>
            <a:r>
              <a:rPr lang="de-DE" sz="2400" dirty="0" smtClean="0">
                <a:solidFill>
                  <a:schemeClr val="tx2">
                    <a:lumMod val="60000"/>
                    <a:lumOff val="40000"/>
                  </a:schemeClr>
                </a:solidFill>
              </a:rPr>
              <a:t> Unterstützung von Vereinen, die sich mit der Thematik beschäftigen </a:t>
            </a:r>
            <a:endParaRPr lang="de-DE" sz="2400" dirty="0" smtClean="0">
              <a:solidFill>
                <a:schemeClr val="tx2">
                  <a:lumMod val="60000"/>
                  <a:lumOff val="40000"/>
                </a:schemeClr>
              </a:solidFill>
            </a:endParaRPr>
          </a:p>
          <a:p>
            <a:pPr>
              <a:spcBef>
                <a:spcPts val="600"/>
              </a:spcBef>
              <a:buFont typeface="Wingdings" pitchFamily="2" charset="2"/>
              <a:buChar char="Ø"/>
            </a:pPr>
            <a:r>
              <a:rPr lang="de-DE" sz="2400" dirty="0" smtClean="0">
                <a:solidFill>
                  <a:schemeClr val="tx2">
                    <a:lumMod val="60000"/>
                    <a:lumOff val="40000"/>
                  </a:schemeClr>
                </a:solidFill>
              </a:rPr>
              <a:t> </a:t>
            </a:r>
            <a:r>
              <a:rPr lang="de-DE" sz="2400" dirty="0" smtClean="0">
                <a:solidFill>
                  <a:schemeClr val="tx2">
                    <a:lumMod val="60000"/>
                    <a:lumOff val="40000"/>
                  </a:schemeClr>
                </a:solidFill>
              </a:rPr>
              <a:t>Verankerung des Themas in der schulischen und außerschulischen Bildung</a:t>
            </a:r>
            <a:endParaRPr lang="de-DE" sz="2400"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0"/>
            <a:ext cx="9144000" cy="6858000"/>
          </a:xfrm>
          <a:ln>
            <a:noFill/>
          </a:ln>
        </p:spPr>
        <p:txBody>
          <a:bodyPr vert="horz" anchor="t">
            <a:normAutofit/>
          </a:bodyPr>
          <a:lstStyle/>
          <a:p>
            <a:r>
              <a:rPr lang="de-DE" sz="4800" dirty="0" smtClean="0">
                <a:solidFill>
                  <a:schemeClr val="tx2">
                    <a:lumMod val="60000"/>
                    <a:lumOff val="40000"/>
                  </a:schemeClr>
                </a:solidFill>
              </a:rPr>
              <a:t/>
            </a:r>
            <a:br>
              <a:rPr lang="de-DE" sz="4800" dirty="0" smtClean="0">
                <a:solidFill>
                  <a:schemeClr val="tx2">
                    <a:lumMod val="60000"/>
                    <a:lumOff val="40000"/>
                  </a:schemeClr>
                </a:solidFill>
              </a:rPr>
            </a:br>
            <a:r>
              <a:rPr lang="de-DE" sz="4800" dirty="0" smtClean="0">
                <a:solidFill>
                  <a:schemeClr val="tx2">
                    <a:lumMod val="60000"/>
                    <a:lumOff val="40000"/>
                  </a:schemeClr>
                </a:solidFill>
              </a:rPr>
              <a:t/>
            </a:r>
            <a:br>
              <a:rPr lang="de-DE" sz="4800" dirty="0" smtClean="0">
                <a:solidFill>
                  <a:schemeClr val="tx2">
                    <a:lumMod val="60000"/>
                    <a:lumOff val="40000"/>
                  </a:schemeClr>
                </a:solidFill>
              </a:rPr>
            </a:br>
            <a:endParaRPr lang="de-DE" sz="4800" dirty="0">
              <a:solidFill>
                <a:schemeClr val="tx2">
                  <a:lumMod val="60000"/>
                  <a:lumOff val="40000"/>
                </a:schemeClr>
              </a:solidFill>
            </a:endParaRPr>
          </a:p>
        </p:txBody>
      </p:sp>
      <p:sp>
        <p:nvSpPr>
          <p:cNvPr id="17410" name="AutoShape 2" descr="Bandweberei Schöne (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32775" name="AutoShape 7" descr="Bildergebnis für schauwerkstatt pulsnit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8" name="Textfeld 7"/>
          <p:cNvSpPr txBox="1"/>
          <p:nvPr/>
        </p:nvSpPr>
        <p:spPr>
          <a:xfrm>
            <a:off x="179512" y="476672"/>
            <a:ext cx="8856984" cy="5262979"/>
          </a:xfrm>
          <a:prstGeom prst="rect">
            <a:avLst/>
          </a:prstGeom>
          <a:noFill/>
        </p:spPr>
        <p:txBody>
          <a:bodyPr wrap="square" rtlCol="0">
            <a:spAutoFit/>
          </a:bodyPr>
          <a:lstStyle/>
          <a:p>
            <a:pPr algn="ctr"/>
            <a:r>
              <a:rPr lang="de-DE" sz="2400" b="1" dirty="0" smtClean="0">
                <a:solidFill>
                  <a:schemeClr val="tx2">
                    <a:lumMod val="60000"/>
                    <a:lumOff val="40000"/>
                  </a:schemeClr>
                </a:solidFill>
              </a:rPr>
              <a:t>Regionalmanagement der LEADER-Region Bautzener Oberland</a:t>
            </a:r>
          </a:p>
          <a:p>
            <a:pPr algn="ctr"/>
            <a:r>
              <a:rPr lang="de-DE" sz="2400" dirty="0" smtClean="0">
                <a:solidFill>
                  <a:schemeClr val="tx2">
                    <a:lumMod val="60000"/>
                    <a:lumOff val="40000"/>
                  </a:schemeClr>
                </a:solidFill>
              </a:rPr>
              <a:t>Marlen Martin und Susanne Schwarzbach</a:t>
            </a:r>
          </a:p>
          <a:p>
            <a:pPr algn="ctr"/>
            <a:r>
              <a:rPr lang="de-DE" sz="2400" dirty="0" smtClean="0">
                <a:solidFill>
                  <a:schemeClr val="tx2">
                    <a:lumMod val="60000"/>
                    <a:lumOff val="40000"/>
                  </a:schemeClr>
                </a:solidFill>
              </a:rPr>
              <a:t>Tel.: 03592 54 269 10</a:t>
            </a:r>
          </a:p>
          <a:p>
            <a:pPr algn="ctr"/>
            <a:r>
              <a:rPr lang="de-DE" sz="2400" dirty="0" smtClean="0">
                <a:solidFill>
                  <a:schemeClr val="tx2">
                    <a:lumMod val="60000"/>
                    <a:lumOff val="40000"/>
                  </a:schemeClr>
                </a:solidFill>
              </a:rPr>
              <a:t>Fax: 03592 54 269 12</a:t>
            </a:r>
          </a:p>
          <a:p>
            <a:pPr algn="ctr"/>
            <a:r>
              <a:rPr lang="de-DE" sz="2400" dirty="0" smtClean="0">
                <a:solidFill>
                  <a:schemeClr val="tx2">
                    <a:lumMod val="60000"/>
                    <a:lumOff val="40000"/>
                  </a:schemeClr>
                </a:solidFill>
                <a:hlinkClick r:id="rId3"/>
              </a:rPr>
              <a:t>m.martin@bautzeneroberland.de</a:t>
            </a:r>
            <a:endParaRPr lang="de-DE" sz="2400" dirty="0" smtClean="0">
              <a:solidFill>
                <a:schemeClr val="tx2">
                  <a:lumMod val="60000"/>
                  <a:lumOff val="40000"/>
                </a:schemeClr>
              </a:solidFill>
            </a:endParaRPr>
          </a:p>
          <a:p>
            <a:pPr algn="ctr"/>
            <a:r>
              <a:rPr lang="de-DE" sz="2400" dirty="0" smtClean="0">
                <a:solidFill>
                  <a:schemeClr val="tx2">
                    <a:lumMod val="60000"/>
                    <a:lumOff val="40000"/>
                  </a:schemeClr>
                </a:solidFill>
                <a:hlinkClick r:id="rId4"/>
              </a:rPr>
              <a:t>s.schwarzbach@bautzeneroberland.de</a:t>
            </a:r>
            <a:endParaRPr lang="de-DE" sz="2400" dirty="0" smtClean="0">
              <a:solidFill>
                <a:schemeClr val="tx2">
                  <a:lumMod val="60000"/>
                  <a:lumOff val="40000"/>
                </a:schemeClr>
              </a:solidFill>
            </a:endParaRPr>
          </a:p>
          <a:p>
            <a:pPr algn="ctr"/>
            <a:endParaRPr lang="de-DE" sz="2400" dirty="0" smtClean="0">
              <a:solidFill>
                <a:schemeClr val="tx2">
                  <a:lumMod val="60000"/>
                  <a:lumOff val="40000"/>
                </a:schemeClr>
              </a:solidFill>
            </a:endParaRPr>
          </a:p>
          <a:p>
            <a:pPr algn="ctr"/>
            <a:r>
              <a:rPr lang="de-DE" sz="2400" b="1" dirty="0" smtClean="0">
                <a:solidFill>
                  <a:schemeClr val="tx2">
                    <a:lumMod val="60000"/>
                    <a:lumOff val="40000"/>
                  </a:schemeClr>
                </a:solidFill>
              </a:rPr>
              <a:t>Regionalmanagement der LEADER-Region Westlausitz</a:t>
            </a:r>
          </a:p>
          <a:p>
            <a:pPr algn="ctr"/>
            <a:r>
              <a:rPr lang="de-DE" sz="2400" dirty="0" smtClean="0">
                <a:solidFill>
                  <a:schemeClr val="tx2">
                    <a:lumMod val="60000"/>
                    <a:lumOff val="40000"/>
                  </a:schemeClr>
                </a:solidFill>
              </a:rPr>
              <a:t>Daniela Retzmann und Susanne Stump</a:t>
            </a:r>
          </a:p>
          <a:p>
            <a:pPr algn="ctr"/>
            <a:r>
              <a:rPr lang="de-DE" sz="2400" dirty="0" smtClean="0">
                <a:solidFill>
                  <a:schemeClr val="tx2">
                    <a:lumMod val="60000"/>
                    <a:lumOff val="40000"/>
                  </a:schemeClr>
                </a:solidFill>
              </a:rPr>
              <a:t>Tel.: 03528 4196 1039</a:t>
            </a:r>
          </a:p>
          <a:p>
            <a:pPr algn="ctr"/>
            <a:r>
              <a:rPr lang="de-DE" sz="2400" dirty="0" smtClean="0">
                <a:solidFill>
                  <a:schemeClr val="tx2">
                    <a:lumMod val="60000"/>
                    <a:lumOff val="40000"/>
                  </a:schemeClr>
                </a:solidFill>
              </a:rPr>
              <a:t>Fax: 03528 4196 29</a:t>
            </a:r>
          </a:p>
          <a:p>
            <a:pPr algn="ctr"/>
            <a:r>
              <a:rPr lang="de-DE" sz="2400" dirty="0" smtClean="0">
                <a:solidFill>
                  <a:schemeClr val="tx2">
                    <a:lumMod val="60000"/>
                    <a:lumOff val="40000"/>
                  </a:schemeClr>
                </a:solidFill>
                <a:hlinkClick r:id="rId5"/>
              </a:rPr>
              <a:t>daniela.retzmann@pb-schubert.de</a:t>
            </a:r>
            <a:endParaRPr lang="de-DE" sz="2400" dirty="0" smtClean="0">
              <a:solidFill>
                <a:schemeClr val="tx2">
                  <a:lumMod val="60000"/>
                  <a:lumOff val="40000"/>
                </a:schemeClr>
              </a:solidFill>
            </a:endParaRPr>
          </a:p>
          <a:p>
            <a:pPr algn="ctr"/>
            <a:r>
              <a:rPr lang="de-DE" sz="2400" dirty="0" smtClean="0">
                <a:solidFill>
                  <a:schemeClr val="tx2">
                    <a:lumMod val="60000"/>
                    <a:lumOff val="40000"/>
                  </a:schemeClr>
                </a:solidFill>
                <a:hlinkClick r:id="rId6"/>
              </a:rPr>
              <a:t>susanne.stump@pb-schubert.de</a:t>
            </a:r>
            <a:r>
              <a:rPr lang="de-DE" sz="2400" dirty="0" smtClean="0">
                <a:solidFill>
                  <a:schemeClr val="tx2">
                    <a:lumMod val="60000"/>
                    <a:lumOff val="40000"/>
                  </a:schemeClr>
                </a:solidFill>
              </a:rPr>
              <a:t> </a:t>
            </a:r>
          </a:p>
          <a:p>
            <a:pPr algn="ctr"/>
            <a:endParaRPr lang="de-DE" sz="2400"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67544" y="476672"/>
            <a:ext cx="7916416" cy="5976664"/>
          </a:xfrm>
          <a:ln>
            <a:noFill/>
          </a:ln>
        </p:spPr>
        <p:txBody>
          <a:bodyPr>
            <a:normAutofit/>
          </a:bodyPr>
          <a:lstStyle/>
          <a:p>
            <a:endParaRPr lang="de-DE" sz="2800" dirty="0">
              <a:solidFill>
                <a:srgbClr val="0070C0"/>
              </a:solidFill>
            </a:endParaRPr>
          </a:p>
        </p:txBody>
      </p:sp>
      <p:graphicFrame>
        <p:nvGraphicFramePr>
          <p:cNvPr id="5" name="Objekt 4"/>
          <p:cNvGraphicFramePr>
            <a:graphicFrameLocks noChangeAspect="1"/>
          </p:cNvGraphicFramePr>
          <p:nvPr/>
        </p:nvGraphicFramePr>
        <p:xfrm>
          <a:off x="-252536" y="0"/>
          <a:ext cx="9824385" cy="6858000"/>
        </p:xfrm>
        <a:graphic>
          <a:graphicData uri="http://schemas.openxmlformats.org/presentationml/2006/ole">
            <p:oleObj spid="_x0000_s2051" name="Acrobat Document" r:id="rId4" imgW="8832345" imgH="6165114" progId="AcroExch.Document.DC">
              <p:embed/>
            </p:oleObj>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67544" y="476672"/>
            <a:ext cx="7916416" cy="5976664"/>
          </a:xfrm>
          <a:ln>
            <a:noFill/>
          </a:ln>
        </p:spPr>
        <p:txBody>
          <a:bodyPr>
            <a:normAutofit/>
          </a:bodyPr>
          <a:lstStyle/>
          <a:p>
            <a:endParaRPr lang="de-DE" sz="2800" dirty="0">
              <a:solidFill>
                <a:srgbClr val="0070C0"/>
              </a:solidFill>
            </a:endParaRPr>
          </a:p>
        </p:txBody>
      </p:sp>
      <p:pic>
        <p:nvPicPr>
          <p:cNvPr id="20483" name="Picture 3" descr="C:\Users\Ile\AppData\Local\Microsoft\Windows\Temporary Internet Files\Content.Outlook\HK2F69K6\Westlausitz.jpg"/>
          <p:cNvPicPr>
            <a:picLocks noChangeAspect="1" noChangeArrowheads="1"/>
          </p:cNvPicPr>
          <p:nvPr/>
        </p:nvPicPr>
        <p:blipFill>
          <a:blip r:embed="rId3" cstate="print"/>
          <a:srcRect/>
          <a:stretch>
            <a:fillRect/>
          </a:stretch>
        </p:blipFill>
        <p:spPr bwMode="auto">
          <a:xfrm>
            <a:off x="376235" y="0"/>
            <a:ext cx="8588253" cy="685800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67544" y="476672"/>
            <a:ext cx="7916416" cy="5976664"/>
          </a:xfrm>
          <a:ln>
            <a:noFill/>
          </a:ln>
        </p:spPr>
        <p:txBody>
          <a:bodyPr>
            <a:normAutofit/>
          </a:bodyPr>
          <a:lstStyle/>
          <a:p>
            <a:endParaRPr lang="de-DE" sz="2800" dirty="0">
              <a:solidFill>
                <a:srgbClr val="0070C0"/>
              </a:solidFill>
            </a:endParaRPr>
          </a:p>
        </p:txBody>
      </p:sp>
      <p:pic>
        <p:nvPicPr>
          <p:cNvPr id="20482" name="Picture 2" descr="C:\Users\Ile\AppData\Local\Microsoft\Windows\Temporary Internet Files\Content.Outlook\HK2F69K6\Bautzener Oberland.jpg"/>
          <p:cNvPicPr>
            <a:picLocks noChangeAspect="1" noChangeArrowheads="1"/>
          </p:cNvPicPr>
          <p:nvPr/>
        </p:nvPicPr>
        <p:blipFill>
          <a:blip r:embed="rId3" cstate="print"/>
          <a:srcRect/>
          <a:stretch>
            <a:fillRect/>
          </a:stretch>
        </p:blipFill>
        <p:spPr bwMode="auto">
          <a:xfrm>
            <a:off x="-7433" y="116632"/>
            <a:ext cx="9151433" cy="6440088"/>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0"/>
            <a:ext cx="9144000" cy="6858000"/>
          </a:xfrm>
          <a:ln>
            <a:noFill/>
          </a:ln>
        </p:spPr>
        <p:txBody>
          <a:bodyPr vert="horz" anchor="t">
            <a:normAutofit/>
          </a:bodyPr>
          <a:lstStyle/>
          <a:p>
            <a:r>
              <a:rPr lang="de-DE" sz="4800" dirty="0" smtClean="0">
                <a:solidFill>
                  <a:schemeClr val="tx2">
                    <a:lumMod val="60000"/>
                    <a:lumOff val="40000"/>
                  </a:schemeClr>
                </a:solidFill>
              </a:rPr>
              <a:t>LEADER fördert Kooperationen</a:t>
            </a:r>
            <a:br>
              <a:rPr lang="de-DE" sz="4800" dirty="0" smtClean="0">
                <a:solidFill>
                  <a:schemeClr val="tx2">
                    <a:lumMod val="60000"/>
                    <a:lumOff val="40000"/>
                  </a:schemeClr>
                </a:solidFill>
              </a:rPr>
            </a:br>
            <a:endParaRPr lang="de-DE" sz="4800" dirty="0">
              <a:solidFill>
                <a:schemeClr val="tx2">
                  <a:lumMod val="60000"/>
                  <a:lumOff val="40000"/>
                </a:schemeClr>
              </a:solidFill>
            </a:endParaRPr>
          </a:p>
        </p:txBody>
      </p:sp>
      <p:sp>
        <p:nvSpPr>
          <p:cNvPr id="17410" name="AutoShape 2" descr="Bandweberei Schöne (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e-DE"/>
          </a:p>
        </p:txBody>
      </p:sp>
      <p:pic>
        <p:nvPicPr>
          <p:cNvPr id="5" name="Grafik 4" descr="Bildergebnis für kooperation bilder"/>
          <p:cNvPicPr/>
          <p:nvPr/>
        </p:nvPicPr>
        <p:blipFill>
          <a:blip r:embed="rId3" cstate="print"/>
          <a:srcRect/>
          <a:stretch>
            <a:fillRect/>
          </a:stretch>
        </p:blipFill>
        <p:spPr bwMode="auto">
          <a:xfrm>
            <a:off x="0" y="908720"/>
            <a:ext cx="9144000" cy="3528392"/>
          </a:xfrm>
          <a:prstGeom prst="rect">
            <a:avLst/>
          </a:prstGeom>
          <a:noFill/>
          <a:ln w="9525">
            <a:noFill/>
            <a:miter lim="800000"/>
            <a:headEnd/>
            <a:tailEnd/>
          </a:ln>
        </p:spPr>
      </p:pic>
      <p:sp>
        <p:nvSpPr>
          <p:cNvPr id="6" name="Textfeld 5"/>
          <p:cNvSpPr txBox="1"/>
          <p:nvPr/>
        </p:nvSpPr>
        <p:spPr>
          <a:xfrm>
            <a:off x="179512" y="4653136"/>
            <a:ext cx="8964488" cy="1938992"/>
          </a:xfrm>
          <a:prstGeom prst="rect">
            <a:avLst/>
          </a:prstGeom>
          <a:noFill/>
        </p:spPr>
        <p:txBody>
          <a:bodyPr wrap="square" rtlCol="0">
            <a:spAutoFit/>
          </a:bodyPr>
          <a:lstStyle/>
          <a:p>
            <a:r>
              <a:rPr lang="de-DE" sz="2400" b="1" dirty="0" smtClean="0">
                <a:solidFill>
                  <a:schemeClr val="tx2">
                    <a:lumMod val="60000"/>
                    <a:lumOff val="40000"/>
                  </a:schemeClr>
                </a:solidFill>
              </a:rPr>
              <a:t>Partner:</a:t>
            </a:r>
            <a:r>
              <a:rPr lang="de-DE" sz="2400" dirty="0" smtClean="0">
                <a:solidFill>
                  <a:schemeClr val="tx2">
                    <a:lumMod val="60000"/>
                    <a:lumOff val="40000"/>
                  </a:schemeClr>
                </a:solidFill>
              </a:rPr>
              <a:t>		LEADER-Region Westlausitz + LEADER-Region 			Bautzener Oberland</a:t>
            </a:r>
          </a:p>
          <a:p>
            <a:r>
              <a:rPr lang="de-DE" sz="2400" b="1" dirty="0" smtClean="0">
                <a:solidFill>
                  <a:schemeClr val="tx2">
                    <a:lumMod val="60000"/>
                    <a:lumOff val="40000"/>
                  </a:schemeClr>
                </a:solidFill>
              </a:rPr>
              <a:t>Zeitraum:</a:t>
            </a:r>
            <a:r>
              <a:rPr lang="de-DE" sz="2400" dirty="0" smtClean="0">
                <a:solidFill>
                  <a:schemeClr val="tx2">
                    <a:lumMod val="60000"/>
                    <a:lumOff val="40000"/>
                  </a:schemeClr>
                </a:solidFill>
              </a:rPr>
              <a:t>		2017 (Phase I) – 2020 (Phase II)</a:t>
            </a:r>
          </a:p>
          <a:p>
            <a:r>
              <a:rPr lang="de-DE" sz="2400" b="1" dirty="0" smtClean="0">
                <a:solidFill>
                  <a:schemeClr val="tx2">
                    <a:lumMod val="60000"/>
                    <a:lumOff val="40000"/>
                  </a:schemeClr>
                </a:solidFill>
              </a:rPr>
              <a:t>Ziel:</a:t>
            </a:r>
            <a:r>
              <a:rPr lang="de-DE" sz="2400" dirty="0" smtClean="0">
                <a:solidFill>
                  <a:schemeClr val="tx2">
                    <a:lumMod val="60000"/>
                    <a:lumOff val="40000"/>
                  </a:schemeClr>
                </a:solidFill>
              </a:rPr>
              <a:t> 			Entwurf einer touristischen Route durch die beiden 			Regionen zum Thema Industriekultur </a:t>
            </a:r>
            <a:endParaRPr lang="de-DE" sz="2400"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800" dirty="0" smtClean="0">
                <a:solidFill>
                  <a:schemeClr val="tx2">
                    <a:lumMod val="60000"/>
                    <a:lumOff val="40000"/>
                  </a:schemeClr>
                </a:solidFill>
              </a:rPr>
              <a:t>LEADER fördert Kooperationen</a:t>
            </a:r>
            <a:endParaRPr lang="de-DE" sz="4800" dirty="0">
              <a:solidFill>
                <a:schemeClr val="tx2">
                  <a:lumMod val="60000"/>
                  <a:lumOff val="40000"/>
                </a:schemeClr>
              </a:solidFill>
            </a:endParaRPr>
          </a:p>
        </p:txBody>
      </p:sp>
      <p:sp>
        <p:nvSpPr>
          <p:cNvPr id="3" name="Inhaltsplatzhalter 2"/>
          <p:cNvSpPr>
            <a:spLocks noGrp="1"/>
          </p:cNvSpPr>
          <p:nvPr>
            <p:ph idx="1"/>
          </p:nvPr>
        </p:nvSpPr>
        <p:spPr/>
        <p:txBody>
          <a:bodyPr>
            <a:normAutofit/>
          </a:bodyPr>
          <a:lstStyle/>
          <a:p>
            <a:r>
              <a:rPr lang="de-DE" sz="2800" dirty="0" smtClean="0">
                <a:solidFill>
                  <a:schemeClr val="tx2">
                    <a:lumMod val="60000"/>
                    <a:lumOff val="40000"/>
                  </a:schemeClr>
                </a:solidFill>
              </a:rPr>
              <a:t>gebietsübergreifende oder transnationale Kooperationen</a:t>
            </a:r>
          </a:p>
          <a:p>
            <a:r>
              <a:rPr lang="de-DE" sz="2800" dirty="0" smtClean="0">
                <a:solidFill>
                  <a:schemeClr val="tx2">
                    <a:lumMod val="60000"/>
                    <a:lumOff val="40000"/>
                  </a:schemeClr>
                </a:solidFill>
              </a:rPr>
              <a:t>Projektträger = LEADER-Region oder andere Partner (Vereine, Kommunen, Unternehmen, Privatpersonen)</a:t>
            </a:r>
          </a:p>
          <a:p>
            <a:r>
              <a:rPr lang="de-DE" sz="2800" dirty="0" smtClean="0">
                <a:solidFill>
                  <a:schemeClr val="tx2">
                    <a:lumMod val="60000"/>
                    <a:lumOff val="40000"/>
                  </a:schemeClr>
                </a:solidFill>
              </a:rPr>
              <a:t>Fördersatz abhängig von Bestimmungen der beteiligten Regionen</a:t>
            </a:r>
          </a:p>
          <a:p>
            <a:r>
              <a:rPr lang="de-DE" sz="2800" dirty="0" smtClean="0">
                <a:solidFill>
                  <a:schemeClr val="tx2">
                    <a:lumMod val="60000"/>
                    <a:lumOff val="40000"/>
                  </a:schemeClr>
                </a:solidFill>
              </a:rPr>
              <a:t>in unserem Fall: 80% Förderung aus den LEADER-Budgets der beiden Partner </a:t>
            </a:r>
            <a:endParaRPr lang="de-DE" sz="2800" dirty="0">
              <a:solidFill>
                <a:schemeClr val="tx2">
                  <a:lumMod val="60000"/>
                  <a:lumOff val="40000"/>
                </a:schemeClr>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0"/>
            <a:ext cx="9144000" cy="6858000"/>
          </a:xfrm>
          <a:ln>
            <a:noFill/>
          </a:ln>
        </p:spPr>
        <p:txBody>
          <a:bodyPr vert="horz" anchor="t">
            <a:normAutofit/>
          </a:bodyPr>
          <a:lstStyle/>
          <a:p>
            <a:r>
              <a:rPr lang="de-DE" sz="4600" dirty="0" smtClean="0">
                <a:solidFill>
                  <a:schemeClr val="tx2">
                    <a:lumMod val="60000"/>
                    <a:lumOff val="40000"/>
                  </a:schemeClr>
                </a:solidFill>
              </a:rPr>
              <a:t>Mitmachen - Beteiligungsmöglichkeiten</a:t>
            </a:r>
            <a:br>
              <a:rPr lang="de-DE" sz="4600" dirty="0" smtClean="0">
                <a:solidFill>
                  <a:schemeClr val="tx2">
                    <a:lumMod val="60000"/>
                    <a:lumOff val="40000"/>
                  </a:schemeClr>
                </a:solidFill>
              </a:rPr>
            </a:br>
            <a:r>
              <a:rPr lang="de-DE" sz="4800" dirty="0" smtClean="0">
                <a:solidFill>
                  <a:schemeClr val="tx2">
                    <a:lumMod val="60000"/>
                    <a:lumOff val="40000"/>
                  </a:schemeClr>
                </a:solidFill>
              </a:rPr>
              <a:t/>
            </a:r>
            <a:br>
              <a:rPr lang="de-DE" sz="4800" dirty="0" smtClean="0">
                <a:solidFill>
                  <a:schemeClr val="tx2">
                    <a:lumMod val="60000"/>
                    <a:lumOff val="40000"/>
                  </a:schemeClr>
                </a:solidFill>
              </a:rPr>
            </a:br>
            <a:r>
              <a:rPr lang="de-DE" sz="4800" dirty="0" smtClean="0">
                <a:solidFill>
                  <a:schemeClr val="tx2">
                    <a:lumMod val="60000"/>
                    <a:lumOff val="40000"/>
                  </a:schemeClr>
                </a:solidFill>
              </a:rPr>
              <a:t/>
            </a:r>
            <a:br>
              <a:rPr lang="de-DE" sz="4800" dirty="0" smtClean="0">
                <a:solidFill>
                  <a:schemeClr val="tx2">
                    <a:lumMod val="60000"/>
                    <a:lumOff val="40000"/>
                  </a:schemeClr>
                </a:solidFill>
              </a:rPr>
            </a:br>
            <a:endParaRPr lang="de-DE" sz="4800" dirty="0">
              <a:solidFill>
                <a:schemeClr val="tx2">
                  <a:lumMod val="60000"/>
                  <a:lumOff val="40000"/>
                </a:schemeClr>
              </a:solidFill>
            </a:endParaRPr>
          </a:p>
        </p:txBody>
      </p:sp>
      <p:sp>
        <p:nvSpPr>
          <p:cNvPr id="17410" name="AutoShape 2" descr="Bandweberei Schöne (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32775" name="AutoShape 7" descr="Bildergebnis für schauwerkstatt pulsnit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9" name="Ovale Legende 8"/>
          <p:cNvSpPr/>
          <p:nvPr/>
        </p:nvSpPr>
        <p:spPr>
          <a:xfrm>
            <a:off x="5508104" y="1268760"/>
            <a:ext cx="3168352" cy="2304256"/>
          </a:xfrm>
          <a:prstGeom prst="wedgeEllipseCallou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ige Legende 9"/>
          <p:cNvSpPr/>
          <p:nvPr/>
        </p:nvSpPr>
        <p:spPr>
          <a:xfrm>
            <a:off x="683568" y="1556792"/>
            <a:ext cx="3456384" cy="1728192"/>
          </a:xfrm>
          <a:prstGeom prst="wedgeRectCallou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Abgerundete rechteckige Legende 10"/>
          <p:cNvSpPr/>
          <p:nvPr/>
        </p:nvSpPr>
        <p:spPr>
          <a:xfrm>
            <a:off x="3059832" y="4005064"/>
            <a:ext cx="3384376" cy="2412848"/>
          </a:xfrm>
          <a:prstGeom prst="wedgeRoundRectCallo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p:cNvSpPr txBox="1"/>
          <p:nvPr/>
        </p:nvSpPr>
        <p:spPr>
          <a:xfrm>
            <a:off x="971600" y="1628800"/>
            <a:ext cx="2808312" cy="1569660"/>
          </a:xfrm>
          <a:prstGeom prst="rect">
            <a:avLst/>
          </a:prstGeom>
          <a:noFill/>
        </p:spPr>
        <p:txBody>
          <a:bodyPr wrap="square" rtlCol="0">
            <a:spAutoFit/>
          </a:bodyPr>
          <a:lstStyle/>
          <a:p>
            <a:pPr algn="ctr"/>
            <a:r>
              <a:rPr lang="de-DE" sz="3200" dirty="0" smtClean="0">
                <a:solidFill>
                  <a:schemeClr val="tx2">
                    <a:lumMod val="60000"/>
                    <a:lumOff val="40000"/>
                  </a:schemeClr>
                </a:solidFill>
              </a:rPr>
              <a:t>Material zur Verfügung stellen</a:t>
            </a:r>
            <a:endParaRPr lang="de-DE" sz="3200" dirty="0">
              <a:solidFill>
                <a:schemeClr val="tx2">
                  <a:lumMod val="60000"/>
                  <a:lumOff val="40000"/>
                </a:schemeClr>
              </a:solidFill>
            </a:endParaRPr>
          </a:p>
        </p:txBody>
      </p:sp>
      <p:sp>
        <p:nvSpPr>
          <p:cNvPr id="13" name="Textfeld 12"/>
          <p:cNvSpPr txBox="1"/>
          <p:nvPr/>
        </p:nvSpPr>
        <p:spPr>
          <a:xfrm>
            <a:off x="6012160" y="1772816"/>
            <a:ext cx="2160240" cy="1138773"/>
          </a:xfrm>
          <a:prstGeom prst="rect">
            <a:avLst/>
          </a:prstGeom>
          <a:noFill/>
        </p:spPr>
        <p:txBody>
          <a:bodyPr wrap="square" rtlCol="0">
            <a:spAutoFit/>
          </a:bodyPr>
          <a:lstStyle/>
          <a:p>
            <a:pPr algn="ctr"/>
            <a:r>
              <a:rPr lang="de-DE" sz="3200" dirty="0" smtClean="0">
                <a:solidFill>
                  <a:schemeClr val="tx2">
                    <a:lumMod val="60000"/>
                    <a:lumOff val="40000"/>
                  </a:schemeClr>
                </a:solidFill>
              </a:rPr>
              <a:t>Wissen </a:t>
            </a:r>
            <a:r>
              <a:rPr lang="de-DE" sz="3600" dirty="0" smtClean="0">
                <a:solidFill>
                  <a:schemeClr val="tx2">
                    <a:lumMod val="60000"/>
                    <a:lumOff val="40000"/>
                  </a:schemeClr>
                </a:solidFill>
              </a:rPr>
              <a:t>einbringen</a:t>
            </a:r>
            <a:endParaRPr lang="de-DE" sz="3600" dirty="0">
              <a:solidFill>
                <a:schemeClr val="tx2">
                  <a:lumMod val="60000"/>
                  <a:lumOff val="40000"/>
                </a:schemeClr>
              </a:solidFill>
            </a:endParaRPr>
          </a:p>
        </p:txBody>
      </p:sp>
      <p:sp>
        <p:nvSpPr>
          <p:cNvPr id="14" name="Textfeld 13"/>
          <p:cNvSpPr txBox="1"/>
          <p:nvPr/>
        </p:nvSpPr>
        <p:spPr>
          <a:xfrm>
            <a:off x="3779912" y="4509120"/>
            <a:ext cx="2088232" cy="1138773"/>
          </a:xfrm>
          <a:prstGeom prst="rect">
            <a:avLst/>
          </a:prstGeom>
          <a:noFill/>
        </p:spPr>
        <p:txBody>
          <a:bodyPr wrap="square" rtlCol="0">
            <a:spAutoFit/>
          </a:bodyPr>
          <a:lstStyle/>
          <a:p>
            <a:pPr algn="ctr"/>
            <a:r>
              <a:rPr lang="de-DE" sz="3200" dirty="0" smtClean="0">
                <a:solidFill>
                  <a:schemeClr val="tx2">
                    <a:lumMod val="60000"/>
                    <a:lumOff val="40000"/>
                  </a:schemeClr>
                </a:solidFill>
              </a:rPr>
              <a:t>Kontakte </a:t>
            </a:r>
            <a:r>
              <a:rPr lang="de-DE" sz="3600" dirty="0" smtClean="0">
                <a:solidFill>
                  <a:schemeClr val="tx2">
                    <a:lumMod val="60000"/>
                    <a:lumOff val="40000"/>
                  </a:schemeClr>
                </a:solidFill>
              </a:rPr>
              <a:t>herstellen</a:t>
            </a:r>
            <a:endParaRPr lang="de-DE" sz="3600"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0"/>
            <a:ext cx="9144000" cy="6858000"/>
          </a:xfrm>
          <a:ln>
            <a:noFill/>
          </a:ln>
        </p:spPr>
        <p:txBody>
          <a:bodyPr vert="horz" anchor="t">
            <a:normAutofit/>
          </a:bodyPr>
          <a:lstStyle/>
          <a:p>
            <a:r>
              <a:rPr lang="de-DE" sz="4600" dirty="0" smtClean="0">
                <a:solidFill>
                  <a:schemeClr val="tx2">
                    <a:lumMod val="60000"/>
                    <a:lumOff val="40000"/>
                  </a:schemeClr>
                </a:solidFill>
              </a:rPr>
              <a:t>Mitmachen - Beteiligungsmöglichkeiten</a:t>
            </a:r>
            <a:br>
              <a:rPr lang="de-DE" sz="4600" dirty="0" smtClean="0">
                <a:solidFill>
                  <a:schemeClr val="tx2">
                    <a:lumMod val="60000"/>
                    <a:lumOff val="40000"/>
                  </a:schemeClr>
                </a:solidFill>
              </a:rPr>
            </a:br>
            <a:r>
              <a:rPr lang="de-DE" sz="4800" dirty="0" smtClean="0">
                <a:solidFill>
                  <a:schemeClr val="tx2">
                    <a:lumMod val="60000"/>
                    <a:lumOff val="40000"/>
                  </a:schemeClr>
                </a:solidFill>
              </a:rPr>
              <a:t/>
            </a:r>
            <a:br>
              <a:rPr lang="de-DE" sz="4800" dirty="0" smtClean="0">
                <a:solidFill>
                  <a:schemeClr val="tx2">
                    <a:lumMod val="60000"/>
                    <a:lumOff val="40000"/>
                  </a:schemeClr>
                </a:solidFill>
              </a:rPr>
            </a:br>
            <a:r>
              <a:rPr lang="de-DE" sz="4800" dirty="0" smtClean="0">
                <a:solidFill>
                  <a:schemeClr val="tx2">
                    <a:lumMod val="60000"/>
                    <a:lumOff val="40000"/>
                  </a:schemeClr>
                </a:solidFill>
              </a:rPr>
              <a:t/>
            </a:r>
            <a:br>
              <a:rPr lang="de-DE" sz="4800" dirty="0" smtClean="0">
                <a:solidFill>
                  <a:schemeClr val="tx2">
                    <a:lumMod val="60000"/>
                    <a:lumOff val="40000"/>
                  </a:schemeClr>
                </a:solidFill>
              </a:rPr>
            </a:br>
            <a:endParaRPr lang="de-DE" sz="4800" dirty="0">
              <a:solidFill>
                <a:schemeClr val="tx2">
                  <a:lumMod val="60000"/>
                  <a:lumOff val="40000"/>
                </a:schemeClr>
              </a:solidFill>
            </a:endParaRPr>
          </a:p>
        </p:txBody>
      </p:sp>
      <p:sp>
        <p:nvSpPr>
          <p:cNvPr id="17410" name="AutoShape 2" descr="Bandweberei Schöne (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32775" name="AutoShape 7" descr="Bildergebnis für schauwerkstatt pulsnit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e-DE"/>
          </a:p>
        </p:txBody>
      </p:sp>
      <p:pic>
        <p:nvPicPr>
          <p:cNvPr id="41986" name="Picture 2" descr="C:\Users\Ile\Documents\ILE-BOL\2014 - 2020\Kooperationsprojekte\Industriekultur\Bilder\VEGRO\026 Fadenführung f Kettbäume.jpg"/>
          <p:cNvPicPr>
            <a:picLocks noChangeAspect="1" noChangeArrowheads="1"/>
          </p:cNvPicPr>
          <p:nvPr/>
        </p:nvPicPr>
        <p:blipFill>
          <a:blip r:embed="rId3" cstate="print"/>
          <a:srcRect t="9712"/>
          <a:stretch>
            <a:fillRect/>
          </a:stretch>
        </p:blipFill>
        <p:spPr bwMode="auto">
          <a:xfrm>
            <a:off x="4644008" y="1268760"/>
            <a:ext cx="4499992" cy="2513829"/>
          </a:xfrm>
          <a:prstGeom prst="rect">
            <a:avLst/>
          </a:prstGeom>
          <a:noFill/>
        </p:spPr>
      </p:pic>
      <p:pic>
        <p:nvPicPr>
          <p:cNvPr id="41988" name="Picture 4" descr="C:\Users\Ile\Documents\ILE-BOL\2014 - 2020\Kooperationsprojekte\Industriekultur\Bilder\VEGRO\049 Eigene Lokomotive m Güterzug z Abf n Wilthen.jpg"/>
          <p:cNvPicPr>
            <a:picLocks noChangeAspect="1" noChangeArrowheads="1"/>
          </p:cNvPicPr>
          <p:nvPr/>
        </p:nvPicPr>
        <p:blipFill>
          <a:blip r:embed="rId4" cstate="print"/>
          <a:srcRect t="21530" b="4242"/>
          <a:stretch>
            <a:fillRect/>
          </a:stretch>
        </p:blipFill>
        <p:spPr bwMode="auto">
          <a:xfrm>
            <a:off x="0" y="1268760"/>
            <a:ext cx="4644008" cy="2520280"/>
          </a:xfrm>
          <a:prstGeom prst="rect">
            <a:avLst/>
          </a:prstGeom>
          <a:noFill/>
        </p:spPr>
      </p:pic>
      <p:sp>
        <p:nvSpPr>
          <p:cNvPr id="15" name="Textfeld 14"/>
          <p:cNvSpPr txBox="1"/>
          <p:nvPr/>
        </p:nvSpPr>
        <p:spPr>
          <a:xfrm>
            <a:off x="0" y="3789040"/>
            <a:ext cx="9144000" cy="3277820"/>
          </a:xfrm>
          <a:prstGeom prst="rect">
            <a:avLst/>
          </a:prstGeom>
          <a:noFill/>
        </p:spPr>
        <p:txBody>
          <a:bodyPr wrap="square" rtlCol="0">
            <a:spAutoFit/>
          </a:bodyPr>
          <a:lstStyle/>
          <a:p>
            <a:pPr algn="ctr"/>
            <a:r>
              <a:rPr lang="de-DE" sz="2400" dirty="0" smtClean="0">
                <a:solidFill>
                  <a:schemeClr val="tx2">
                    <a:lumMod val="60000"/>
                    <a:lumOff val="40000"/>
                  </a:schemeClr>
                </a:solidFill>
              </a:rPr>
              <a:t>Den Zug ins Rollen bringen und die Fäden weiterspinnen</a:t>
            </a:r>
          </a:p>
          <a:p>
            <a:pPr algn="ctr">
              <a:spcAft>
                <a:spcPts val="1800"/>
              </a:spcAft>
            </a:pPr>
            <a:r>
              <a:rPr lang="de-DE" sz="2400" dirty="0" smtClean="0">
                <a:solidFill>
                  <a:schemeClr val="tx2">
                    <a:lumMod val="60000"/>
                    <a:lumOff val="40000"/>
                  </a:schemeClr>
                </a:solidFill>
              </a:rPr>
              <a:t>Unterstützung durch Vereine und Privatpersonen bei der: </a:t>
            </a:r>
          </a:p>
          <a:p>
            <a:pPr algn="ctr">
              <a:buFont typeface="Arial" pitchFamily="34" charset="0"/>
              <a:buChar char="•"/>
            </a:pPr>
            <a:r>
              <a:rPr lang="de-DE" sz="2400" dirty="0" smtClean="0">
                <a:solidFill>
                  <a:schemeClr val="tx2">
                    <a:lumMod val="60000"/>
                    <a:lumOff val="40000"/>
                  </a:schemeClr>
                </a:solidFill>
              </a:rPr>
              <a:t> Auswahl der Stationen für die Route</a:t>
            </a:r>
          </a:p>
          <a:p>
            <a:pPr algn="ctr">
              <a:buFont typeface="Arial" pitchFamily="34" charset="0"/>
              <a:buChar char="•"/>
            </a:pPr>
            <a:r>
              <a:rPr lang="de-DE" sz="2400" dirty="0" smtClean="0">
                <a:solidFill>
                  <a:schemeClr val="tx2">
                    <a:lumMod val="60000"/>
                    <a:lumOff val="40000"/>
                  </a:schemeClr>
                </a:solidFill>
              </a:rPr>
              <a:t> Recherche interessanter Details </a:t>
            </a:r>
          </a:p>
          <a:p>
            <a:pPr algn="ctr">
              <a:buFont typeface="Arial" pitchFamily="34" charset="0"/>
              <a:buChar char="•"/>
            </a:pPr>
            <a:r>
              <a:rPr lang="de-DE" sz="2400" dirty="0" smtClean="0">
                <a:solidFill>
                  <a:schemeClr val="tx2">
                    <a:lumMod val="60000"/>
                    <a:lumOff val="40000"/>
                  </a:schemeClr>
                </a:solidFill>
              </a:rPr>
              <a:t> Zusammenstellung von Materialien zur Gestaltung von Schautafeln</a:t>
            </a:r>
          </a:p>
          <a:p>
            <a:pPr algn="ctr">
              <a:buFont typeface="Arial" pitchFamily="34" charset="0"/>
              <a:buChar char="•"/>
            </a:pPr>
            <a:r>
              <a:rPr lang="de-DE" sz="2400" dirty="0" smtClean="0">
                <a:solidFill>
                  <a:schemeClr val="tx2">
                    <a:lumMod val="60000"/>
                    <a:lumOff val="40000"/>
                  </a:schemeClr>
                </a:solidFill>
              </a:rPr>
              <a:t> Aufnahme von O-Tönen für Videoclips und </a:t>
            </a:r>
            <a:r>
              <a:rPr lang="de-DE" sz="2400" dirty="0" err="1" smtClean="0">
                <a:solidFill>
                  <a:schemeClr val="tx2">
                    <a:lumMod val="60000"/>
                    <a:lumOff val="40000"/>
                  </a:schemeClr>
                </a:solidFill>
              </a:rPr>
              <a:t>Audioguides</a:t>
            </a:r>
            <a:endParaRPr lang="de-DE" sz="2400" dirty="0" smtClean="0">
              <a:solidFill>
                <a:schemeClr val="tx2">
                  <a:lumMod val="60000"/>
                  <a:lumOff val="40000"/>
                </a:schemeClr>
              </a:solidFill>
            </a:endParaRPr>
          </a:p>
          <a:p>
            <a:pPr algn="ctr">
              <a:buFont typeface="Wingdings" pitchFamily="2" charset="2"/>
              <a:buChar char="ü"/>
            </a:pPr>
            <a:endParaRPr lang="de-DE" sz="2400" dirty="0" smtClean="0">
              <a:solidFill>
                <a:schemeClr val="tx2">
                  <a:lumMod val="60000"/>
                  <a:lumOff val="40000"/>
                </a:schemeClr>
              </a:solidFill>
            </a:endParaRPr>
          </a:p>
          <a:p>
            <a:pPr algn="ctr"/>
            <a:endParaRPr lang="de-DE" sz="2400"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0"/>
            <a:ext cx="9144000" cy="6858000"/>
          </a:xfrm>
          <a:ln>
            <a:noFill/>
          </a:ln>
        </p:spPr>
        <p:txBody>
          <a:bodyPr vert="horz" anchor="t">
            <a:normAutofit/>
          </a:bodyPr>
          <a:lstStyle/>
          <a:p>
            <a:r>
              <a:rPr lang="de-DE" sz="4600" dirty="0" smtClean="0">
                <a:solidFill>
                  <a:schemeClr val="tx2">
                    <a:lumMod val="60000"/>
                    <a:lumOff val="40000"/>
                  </a:schemeClr>
                </a:solidFill>
              </a:rPr>
              <a:t>Mitmachen - Beteiligungsmöglichkeiten</a:t>
            </a:r>
            <a:br>
              <a:rPr lang="de-DE" sz="4600" dirty="0" smtClean="0">
                <a:solidFill>
                  <a:schemeClr val="tx2">
                    <a:lumMod val="60000"/>
                    <a:lumOff val="40000"/>
                  </a:schemeClr>
                </a:solidFill>
              </a:rPr>
            </a:br>
            <a:r>
              <a:rPr lang="de-DE" sz="4800" dirty="0" smtClean="0">
                <a:solidFill>
                  <a:schemeClr val="tx2">
                    <a:lumMod val="60000"/>
                    <a:lumOff val="40000"/>
                  </a:schemeClr>
                </a:solidFill>
              </a:rPr>
              <a:t/>
            </a:r>
            <a:br>
              <a:rPr lang="de-DE" sz="4800" dirty="0" smtClean="0">
                <a:solidFill>
                  <a:schemeClr val="tx2">
                    <a:lumMod val="60000"/>
                    <a:lumOff val="40000"/>
                  </a:schemeClr>
                </a:solidFill>
              </a:rPr>
            </a:br>
            <a:r>
              <a:rPr lang="de-DE" sz="4800" dirty="0" smtClean="0">
                <a:solidFill>
                  <a:schemeClr val="tx2">
                    <a:lumMod val="60000"/>
                    <a:lumOff val="40000"/>
                  </a:schemeClr>
                </a:solidFill>
              </a:rPr>
              <a:t/>
            </a:r>
            <a:br>
              <a:rPr lang="de-DE" sz="4800" dirty="0" smtClean="0">
                <a:solidFill>
                  <a:schemeClr val="tx2">
                    <a:lumMod val="60000"/>
                    <a:lumOff val="40000"/>
                  </a:schemeClr>
                </a:solidFill>
              </a:rPr>
            </a:br>
            <a:endParaRPr lang="de-DE" sz="4800" dirty="0">
              <a:solidFill>
                <a:schemeClr val="tx2">
                  <a:lumMod val="60000"/>
                  <a:lumOff val="40000"/>
                </a:schemeClr>
              </a:solidFill>
            </a:endParaRPr>
          </a:p>
        </p:txBody>
      </p:sp>
      <p:sp>
        <p:nvSpPr>
          <p:cNvPr id="17410" name="AutoShape 2" descr="Bandweberei Schöne (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32775" name="AutoShape 7" descr="Bildergebnis für schauwerkstatt pulsnit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e-DE"/>
          </a:p>
        </p:txBody>
      </p:sp>
      <p:pic>
        <p:nvPicPr>
          <p:cNvPr id="15" name="Picture 2" descr="C:\Users\Neumann\Dropbox\LES BOL\AG\AG Wirtschaft Landwirtschaft\1. Sitzung\Bilder\DSC_2190.JPG"/>
          <p:cNvPicPr/>
          <p:nvPr/>
        </p:nvPicPr>
        <p:blipFill rotWithShape="1">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t="6525" b="22007"/>
          <a:stretch/>
        </p:blipFill>
        <p:spPr bwMode="auto">
          <a:xfrm>
            <a:off x="0" y="1556792"/>
            <a:ext cx="4427984" cy="2448272"/>
          </a:xfrm>
          <a:prstGeom prst="rect">
            <a:avLst/>
          </a:prstGeom>
          <a:noFill/>
          <a:extLst>
            <a:ext uri="{909E8E84-426E-40DD-AFC4-6F175D3DCCD1}">
              <a14:hiddenFill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a:solidFill>
                  <a:srgbClr val="FFFFFF"/>
                </a:solidFill>
              </a14:hiddenFill>
            </a:ext>
          </a:extLst>
        </p:spPr>
      </p:pic>
      <p:pic>
        <p:nvPicPr>
          <p:cNvPr id="20482" name="Picture 2" descr="Bildergebnis für arbeitsgruppe"/>
          <p:cNvPicPr>
            <a:picLocks noChangeAspect="1" noChangeArrowheads="1"/>
          </p:cNvPicPr>
          <p:nvPr/>
        </p:nvPicPr>
        <p:blipFill>
          <a:blip r:embed="rId4" cstate="print"/>
          <a:srcRect/>
          <a:stretch>
            <a:fillRect/>
          </a:stretch>
        </p:blipFill>
        <p:spPr bwMode="auto">
          <a:xfrm>
            <a:off x="4432548" y="1556792"/>
            <a:ext cx="4711452" cy="2427735"/>
          </a:xfrm>
          <a:prstGeom prst="rect">
            <a:avLst/>
          </a:prstGeom>
          <a:noFill/>
        </p:spPr>
      </p:pic>
      <p:sp>
        <p:nvSpPr>
          <p:cNvPr id="16" name="Textfeld 15"/>
          <p:cNvSpPr txBox="1"/>
          <p:nvPr/>
        </p:nvSpPr>
        <p:spPr>
          <a:xfrm>
            <a:off x="0" y="4437112"/>
            <a:ext cx="9144000" cy="1569660"/>
          </a:xfrm>
          <a:prstGeom prst="rect">
            <a:avLst/>
          </a:prstGeom>
          <a:noFill/>
        </p:spPr>
        <p:txBody>
          <a:bodyPr wrap="square" rtlCol="0">
            <a:spAutoFit/>
          </a:bodyPr>
          <a:lstStyle/>
          <a:p>
            <a:pPr>
              <a:buFont typeface="Arial" pitchFamily="34" charset="0"/>
              <a:buChar char="•"/>
            </a:pPr>
            <a:r>
              <a:rPr lang="de-DE" sz="2400" dirty="0" smtClean="0">
                <a:solidFill>
                  <a:schemeClr val="tx2">
                    <a:lumMod val="60000"/>
                    <a:lumOff val="40000"/>
                  </a:schemeClr>
                </a:solidFill>
              </a:rPr>
              <a:t> Kleine Arbeitsgruppen zu verschiedenen Branchen/Standorten </a:t>
            </a:r>
          </a:p>
          <a:p>
            <a:pPr>
              <a:buFont typeface="Arial" pitchFamily="34" charset="0"/>
              <a:buChar char="•"/>
            </a:pPr>
            <a:r>
              <a:rPr lang="de-DE" sz="2400" dirty="0" smtClean="0">
                <a:solidFill>
                  <a:schemeClr val="tx2">
                    <a:lumMod val="60000"/>
                    <a:lumOff val="40000"/>
                  </a:schemeClr>
                </a:solidFill>
              </a:rPr>
              <a:t> Ein bis drei Treffen pro Arbeitsgruppe</a:t>
            </a:r>
          </a:p>
          <a:p>
            <a:pPr>
              <a:buFont typeface="Arial" pitchFamily="34" charset="0"/>
              <a:buChar char="•"/>
            </a:pPr>
            <a:r>
              <a:rPr lang="de-DE" sz="2400" dirty="0" smtClean="0">
                <a:solidFill>
                  <a:schemeClr val="tx2">
                    <a:lumMod val="60000"/>
                    <a:lumOff val="40000"/>
                  </a:schemeClr>
                </a:solidFill>
              </a:rPr>
              <a:t> Inhaltliche Vorbereitung der Treffen durch Regionalmanagements </a:t>
            </a:r>
          </a:p>
          <a:p>
            <a:pPr>
              <a:buFont typeface="Arial" pitchFamily="34" charset="0"/>
              <a:buChar char="•"/>
            </a:pPr>
            <a:endParaRPr lang="de-DE" sz="2400"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alathea">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479</Words>
  <Application>Microsoft Office PowerPoint</Application>
  <PresentationFormat>Bildschirmpräsentation (4:3)</PresentationFormat>
  <Paragraphs>81</Paragraphs>
  <Slides>17</Slides>
  <Notes>15</Notes>
  <HiddenSlides>0</HiddenSlides>
  <MMClips>0</MMClips>
  <ScaleCrop>false</ScaleCrop>
  <HeadingPairs>
    <vt:vector size="6" baseType="variant">
      <vt:variant>
        <vt:lpstr>Design</vt:lpstr>
      </vt:variant>
      <vt:variant>
        <vt:i4>1</vt:i4>
      </vt:variant>
      <vt:variant>
        <vt:lpstr>Eingebettete OLE-Server</vt:lpstr>
      </vt:variant>
      <vt:variant>
        <vt:i4>1</vt:i4>
      </vt:variant>
      <vt:variant>
        <vt:lpstr>Folientitel</vt:lpstr>
      </vt:variant>
      <vt:variant>
        <vt:i4>17</vt:i4>
      </vt:variant>
    </vt:vector>
  </HeadingPairs>
  <TitlesOfParts>
    <vt:vector size="19" baseType="lpstr">
      <vt:lpstr>Larissa-Design</vt:lpstr>
      <vt:lpstr>Acrobat Document</vt:lpstr>
      <vt:lpstr>   Die Fabrik im Dorf lassen! – Industriekultur in der Oberlausitz Ein touristisches Kooperationsprojekt der LEADER-Regionen Bautzener Oberland und Westlausitz   Knappenrode, 8. Mai 2019 </vt:lpstr>
      <vt:lpstr>Folie 2</vt:lpstr>
      <vt:lpstr>Folie 3</vt:lpstr>
      <vt:lpstr>Folie 4</vt:lpstr>
      <vt:lpstr>LEADER fördert Kooperationen </vt:lpstr>
      <vt:lpstr>LEADER fördert Kooperationen</vt:lpstr>
      <vt:lpstr>Mitmachen - Beteiligungsmöglichkeiten   </vt:lpstr>
      <vt:lpstr>Mitmachen - Beteiligungsmöglichkeiten   </vt:lpstr>
      <vt:lpstr>Mitmachen - Beteiligungsmöglichkeiten   </vt:lpstr>
      <vt:lpstr>Folie 10</vt:lpstr>
      <vt:lpstr>Industriekultur – ein spannendes Stück Oberlausitzer Geschichte </vt:lpstr>
      <vt:lpstr>Industriekultur – ein spannendes Stück Oberlausitzer Geschichte </vt:lpstr>
      <vt:lpstr>Industriekultur – ein spannendes Stück Oberlausitzer Geschichte </vt:lpstr>
      <vt:lpstr>Industriekultur – ein spannendes Stück Oberlausitzer Geschichte </vt:lpstr>
      <vt:lpstr>Die Formate</vt:lpstr>
      <vt:lpstr>Unsere Ziele </vt:lpstr>
      <vt:lpstr>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Die Kirche im Dorf lassen -</dc:title>
  <dc:creator>Ile</dc:creator>
  <cp:lastModifiedBy>Ile</cp:lastModifiedBy>
  <cp:revision>176</cp:revision>
  <dcterms:created xsi:type="dcterms:W3CDTF">2017-04-21T07:18:15Z</dcterms:created>
  <dcterms:modified xsi:type="dcterms:W3CDTF">2019-05-07T08:08:04Z</dcterms:modified>
</cp:coreProperties>
</file>