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2" r:id="rId2"/>
    <p:sldId id="285" r:id="rId3"/>
    <p:sldId id="287" r:id="rId4"/>
    <p:sldId id="286" r:id="rId5"/>
    <p:sldId id="288" r:id="rId6"/>
    <p:sldId id="299" r:id="rId7"/>
    <p:sldId id="296" r:id="rId8"/>
    <p:sldId id="300" r:id="rId9"/>
    <p:sldId id="301" r:id="rId10"/>
    <p:sldId id="290" r:id="rId11"/>
    <p:sldId id="291" r:id="rId12"/>
    <p:sldId id="292" r:id="rId13"/>
    <p:sldId id="293" r:id="rId14"/>
    <p:sldId id="259" r:id="rId15"/>
    <p:sldId id="294" r:id="rId16"/>
    <p:sldId id="302" r:id="rId17"/>
    <p:sldId id="297" r:id="rId18"/>
  </p:sldIdLst>
  <p:sldSz cx="9144000" cy="5143500" type="screen16x9"/>
  <p:notesSz cx="6669088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45" autoAdjust="0"/>
  </p:normalViewPr>
  <p:slideViewPr>
    <p:cSldViewPr snapToGrid="0" snapToObjects="1">
      <p:cViewPr varScale="1">
        <p:scale>
          <a:sx n="123" d="100"/>
          <a:sy n="123" d="100"/>
        </p:scale>
        <p:origin x="1254" y="102"/>
      </p:cViewPr>
      <p:guideLst>
        <p:guide orient="horz" pos="1597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auOT"/>
              </a:defRPr>
            </a:lvl1pPr>
          </a:lstStyle>
          <a:p>
            <a:fld id="{98AFFC61-DDCD-4247-8F2B-BE7272FD039D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auOT"/>
              </a:defRPr>
            </a:lvl1pPr>
          </a:lstStyle>
          <a:p>
            <a:fld id="{0223B529-89F1-6C45-A525-56FC8451C0E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1537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BauO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BauO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BauO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BauO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BauO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200" dirty="0" smtClean="0">
                <a:cs typeface="BauOT"/>
              </a:rPr>
              <a:t>Was verbinden wir mit Industriekultur? Oder besser mit der Beschäftigung mit Industriekultur?</a:t>
            </a:r>
            <a:endParaRPr lang="de-DE" sz="1200" dirty="0">
              <a:cs typeface="BauO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9402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Vor dem Gestalten kommt das Verstehen!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48B1-22C7-0F4B-95D4-8D6DC7B55331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9780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none" dirty="0" smtClean="0"/>
              <a:t>Erforschen: drei Erkenntnisperspektiven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none" dirty="0" smtClean="0"/>
              <a:t>materielle: Gebäude, Produkte</a:t>
            </a:r>
            <a:r>
              <a:rPr lang="de-DE" sz="1200" u="none" baseline="0" dirty="0" smtClean="0"/>
              <a:t> oder auch historische Wertpapiere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none" baseline="0" dirty="0" smtClean="0"/>
              <a:t>sozial-gesellschaftlich: Arbeitsverhältnisse, immaterielles Kulturerbe (Fähigkeiten, Fertigkeiten)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none" baseline="0" dirty="0" smtClean="0"/>
              <a:t>künstlerisch-wissenschaftlich: Design, Erforschung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u="none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none" baseline="0" dirty="0" smtClean="0"/>
              <a:t>Daher: Museen und andere Erlebnis- und Lernorte gleichermaßen wichtig wie Wirtschaft oder Innovationsforschung</a:t>
            </a:r>
            <a:endParaRPr lang="de-DE" sz="1200" u="none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48B1-22C7-0F4B-95D4-8D6DC7B55331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400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none" dirty="0" smtClean="0"/>
              <a:t>Vermittlung findet statt: Museen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none" dirty="0" smtClean="0"/>
              <a:t>Haltung</a:t>
            </a:r>
            <a:r>
              <a:rPr lang="de-DE" sz="1200" u="none" baseline="0" dirty="0" smtClean="0"/>
              <a:t> schaffen: Soziokultur, Kunst und Kultur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none" baseline="0" dirty="0" smtClean="0"/>
              <a:t>Erbe erleben: Schauanlagen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none" baseline="0" dirty="0" smtClean="0"/>
              <a:t>Bedeutung von Kunst und Kultur als Schmiermittel in Transformationsprozessen</a:t>
            </a:r>
            <a:endParaRPr lang="de-DE" sz="1200" u="none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48B1-22C7-0F4B-95D4-8D6DC7B55331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400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Beschäftigung mit Industriekultur: Entwicklung</a:t>
            </a:r>
            <a:r>
              <a:rPr lang="de-DE" baseline="0" dirty="0" smtClean="0"/>
              <a:t> unserer Kultur im sich wandelnden Industriezeitalter. Beinhaltet </a:t>
            </a:r>
            <a:r>
              <a:rPr lang="de-DE" dirty="0" smtClean="0"/>
              <a:t>: Innovationskultur, Folgeabschätzung, Nutzen von Innovationen,</a:t>
            </a:r>
            <a:r>
              <a:rPr lang="de-DE" baseline="0" dirty="0" smtClean="0"/>
              <a:t> gesellschaftlicher und sozialer Zusammenhalt, ...</a:t>
            </a: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Zukunft der Arbeit,</a:t>
            </a:r>
            <a:r>
              <a:rPr lang="de-DE" baseline="0" dirty="0" smtClean="0"/>
              <a:t> </a:t>
            </a:r>
            <a:r>
              <a:rPr lang="de-DE" dirty="0" smtClean="0"/>
              <a:t>Gesellschaft gestalten, Industriearchitektur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Dialog, Industriekultur verbindet</a:t>
            </a:r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48B1-22C7-0F4B-95D4-8D6DC7B55331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400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 das Bild vom ländlichen Raum in der Öffentlichkeit.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56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Sachsen</a:t>
            </a:r>
            <a:r>
              <a:rPr lang="de-DE" baseline="0" dirty="0" smtClean="0"/>
              <a:t> – landesweite Industrialisierung: Gewerberegion, ländlicher Raum – landesweit Anknüpfungspunkte für die Beschäftigung mit Industriekultur</a:t>
            </a:r>
          </a:p>
          <a:p>
            <a:r>
              <a:rPr lang="de-DE" baseline="0" dirty="0" smtClean="0"/>
              <a:t>Beschäftigung mit Industriekultur im ländlichen Raum: Identität, Stärkung des bürgerschaftlichen Engagements und gesellschaftlichen Zusammenhalts</a:t>
            </a:r>
          </a:p>
          <a:p>
            <a:r>
              <a:rPr lang="de-DE" baseline="0" dirty="0" smtClean="0"/>
              <a:t>lokaler Wirksamkeit steht gegenüber eine begrenzte Leistungsfähigkeit (Vernetzung mit Zentren, gezielte Förderung)</a:t>
            </a:r>
          </a:p>
          <a:p>
            <a:r>
              <a:rPr lang="de-DE" baseline="0" dirty="0" smtClean="0"/>
              <a:t>ERIH als Scharnier zu Europa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1200" dirty="0" smtClean="0">
              <a:cs typeface="BauOT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200" dirty="0" smtClean="0">
                <a:cs typeface="BauOT"/>
              </a:rPr>
              <a:t>Bsp. </a:t>
            </a:r>
            <a:r>
              <a:rPr lang="de-DE" sz="1200" dirty="0" err="1" smtClean="0">
                <a:cs typeface="BauOT"/>
              </a:rPr>
              <a:t>Knappenrode</a:t>
            </a:r>
            <a:r>
              <a:rPr lang="de-DE" sz="1200" dirty="0" smtClean="0">
                <a:cs typeface="BauOT"/>
              </a:rPr>
              <a:t>: Fabrik war Zentrum der Region – Funktion als Zentrum neu definieren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200" dirty="0" smtClean="0">
                <a:cs typeface="BauOT"/>
              </a:rPr>
              <a:t>Unterstützung durch Vernetzung und Stärkung (Tage der IK)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569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804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Auf unserer Webseite! Zum Weiterlesen: Beispiele aus</a:t>
            </a:r>
            <a:r>
              <a:rPr lang="de-DE" baseline="0" dirty="0" smtClean="0"/>
              <a:t> der Lausitz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IK und ländlicher Raum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Interdisziplinäre Fachtagung Wirtschaftsregion = Industriekulturregion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Erleben und Vermitteln: Initiierung und Schaffen von Informationsangeboten für Touristen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Ausstellung und soziokulturelles Projekt: grenzüberschreitend, Wirtschaftsregion Zittau-Liberec (Identität)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1236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Industriekultur als Verlust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48B1-22C7-0F4B-95D4-8D6DC7B55331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7147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6943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7040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8965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 smtClean="0">
                <a:cs typeface="BauOT"/>
              </a:rPr>
              <a:t>Zunächst einmal ist die Beschäftigung mit Industriekultur ein europäisches Thema – Europa Ausgangspunkt der Industrialisierung seit dem späten 18. Jahrhundert.</a:t>
            </a:r>
          </a:p>
          <a:p>
            <a:endParaRPr lang="de-DE" sz="1200" dirty="0" smtClean="0">
              <a:cs typeface="BauOT"/>
            </a:endParaRPr>
          </a:p>
          <a:p>
            <a:r>
              <a:rPr lang="de-DE" dirty="0" smtClean="0"/>
              <a:t>Sog. Alt-Industrieregionen: mit Transformationsprozessen. Textil, Montanindustrie,</a:t>
            </a:r>
            <a:r>
              <a:rPr lang="de-DE" baseline="0" dirty="0" smtClean="0"/>
              <a:t> Maschinenbau, Feinmechanik, Handel</a:t>
            </a:r>
          </a:p>
          <a:p>
            <a:r>
              <a:rPr lang="de-DE" baseline="0" dirty="0" smtClean="0"/>
              <a:t>Schottland, England, Belgien/Nordfrankreich, Ruhrgebiet, Oberrhein, Mitteldeutschland, Schlesien, Böhmen-Mähren, Westschweiz, Norditalien</a:t>
            </a:r>
          </a:p>
          <a:p>
            <a:r>
              <a:rPr lang="de-DE" baseline="0" dirty="0" smtClean="0"/>
              <a:t>Darunter Regionen mit </a:t>
            </a:r>
            <a:r>
              <a:rPr lang="de-DE" dirty="0" smtClean="0"/>
              <a:t>extremen Strukturbrüchen</a:t>
            </a:r>
            <a:r>
              <a:rPr lang="de-DE" baseline="0" dirty="0" smtClean="0"/>
              <a:t> (Monostrukturen: Bergbauregionen, Großindustrien) – Diese waren lange Zeit (und sind es noch immer) Kernregionen der Beschäftigung mit Industriekultur (ERIH-Standorte, ERIH-Ankerpunkte).</a:t>
            </a:r>
            <a:endParaRPr lang="de-DE" dirty="0" smtClean="0"/>
          </a:p>
          <a:p>
            <a:endParaRPr lang="de-DE" dirty="0" smtClean="0"/>
          </a:p>
          <a:p>
            <a:r>
              <a:rPr lang="de-DE" i="1" dirty="0" smtClean="0"/>
              <a:t>Wirtschaftsräume und –</a:t>
            </a:r>
            <a:r>
              <a:rPr lang="de-DE" i="1" dirty="0" err="1" smtClean="0"/>
              <a:t>regionen</a:t>
            </a:r>
            <a:r>
              <a:rPr lang="de-DE" i="1" dirty="0" smtClean="0"/>
              <a:t>:</a:t>
            </a:r>
          </a:p>
          <a:p>
            <a:r>
              <a:rPr lang="de-DE" i="1" dirty="0" smtClean="0"/>
              <a:t>Industrialisierungsgrad: Anteil der Industriebeschäftigten,</a:t>
            </a:r>
            <a:r>
              <a:rPr lang="de-DE" i="1" baseline="0" dirty="0" smtClean="0"/>
              <a:t> </a:t>
            </a:r>
            <a:r>
              <a:rPr lang="de-DE" i="1" dirty="0" smtClean="0"/>
              <a:t>Bevölkerungsdichte,</a:t>
            </a:r>
            <a:r>
              <a:rPr lang="de-DE" i="1" baseline="0" dirty="0" smtClean="0"/>
              <a:t> Dichte der Verkehrsinfrastruktur (</a:t>
            </a:r>
            <a:r>
              <a:rPr lang="de-DE" i="1" dirty="0" smtClean="0"/>
              <a:t>Eisenbahnnetz)</a:t>
            </a:r>
            <a:endParaRPr lang="de-DE" i="1" baseline="0" dirty="0" smtClean="0"/>
          </a:p>
          <a:p>
            <a:r>
              <a:rPr lang="de-DE" i="1" baseline="0" dirty="0" smtClean="0"/>
              <a:t>Wie konstituiert sich dieser Raum? Warum sprechen wir von einem mitteldeutschen Wirtschaftsraum und warum plädieren wir für eine gemeinsame Beschäftigung mit Industriekultur?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48B1-22C7-0F4B-95D4-8D6DC7B55331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5743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200" dirty="0" smtClean="0">
                <a:cs typeface="BauOT"/>
              </a:rPr>
              <a:t>Beschäftigung mit Industriekultur erfolgt am stärksten in Regionen im Strukturwandel – in ganz Europa.</a:t>
            </a:r>
          </a:p>
          <a:p>
            <a:pPr marL="0" indent="0">
              <a:buNone/>
            </a:pPr>
            <a:r>
              <a:rPr lang="de-DE" sz="1200" dirty="0" smtClean="0">
                <a:cs typeface="BauOT"/>
              </a:rPr>
              <a:t>Transformation: Arbeitswelt,</a:t>
            </a:r>
            <a:r>
              <a:rPr lang="de-DE" sz="1200" baseline="0" dirty="0" smtClean="0">
                <a:cs typeface="BauOT"/>
              </a:rPr>
              <a:t> Orte, Kultur – auch: Museen und ihre Angebote, Forschungsfragen, …</a:t>
            </a:r>
          </a:p>
          <a:p>
            <a:pPr marL="0" indent="0">
              <a:buNone/>
            </a:pPr>
            <a:r>
              <a:rPr lang="de-DE" sz="1200" baseline="0" dirty="0" smtClean="0">
                <a:cs typeface="BauOT"/>
              </a:rPr>
              <a:t>Sie dient der Selbstverortung (Ankerfunktion: Identität, Biographie, Lebensleistung), der Auseinandersetzung mit dem industriekulturellen Erbe (immateriell und materiell), dem Herstellen kultureller Kontinuitäten im Wandel, dem Brücken bauen in die Zukunft.</a:t>
            </a:r>
          </a:p>
          <a:p>
            <a:pPr marL="0" indent="0">
              <a:buNone/>
            </a:pPr>
            <a:r>
              <a:rPr lang="de-DE" sz="1200" baseline="0" dirty="0" smtClean="0">
                <a:cs typeface="BauOT"/>
              </a:rPr>
              <a:t>Dabei ist zu beachten: Industrie wandelt sich – Beschäftigung mit Industriekultur wandelt sich. Industrie 4.0 verlangt auch nach einer Industriekultur 4.0 (Anpassen der Fragen, Erwartungen, Werkzeuge, Schwerpunkte)</a:t>
            </a:r>
            <a:endParaRPr lang="de-DE" sz="1200" dirty="0">
              <a:cs typeface="BauO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234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200" dirty="0" smtClean="0">
                <a:cs typeface="BauOT"/>
              </a:rPr>
              <a:t>Beschäftigung mit Industriekultur ist ein europäisches Thema</a:t>
            </a:r>
            <a:endParaRPr lang="de-DE" sz="1200" dirty="0">
              <a:cs typeface="BauO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9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200" dirty="0" smtClean="0">
                <a:cs typeface="BauOT"/>
              </a:rPr>
              <a:t>Beschäftigung mit Industriekultur in Sachsen Querschnittsthema aus der Mitte der Gesellschaft.</a:t>
            </a:r>
          </a:p>
          <a:p>
            <a:pPr marL="0" indent="0">
              <a:buNone/>
            </a:pPr>
            <a:r>
              <a:rPr lang="de-DE" sz="1200" dirty="0" smtClean="0">
                <a:cs typeface="BauOT"/>
              </a:rPr>
              <a:t>seit 2009</a:t>
            </a:r>
            <a:r>
              <a:rPr lang="de-DE" sz="1200" baseline="0" dirty="0" smtClean="0">
                <a:cs typeface="BauOT"/>
              </a:rPr>
              <a:t> kulturpolitisches Thema</a:t>
            </a:r>
            <a:endParaRPr lang="de-DE" sz="1200" dirty="0" smtClean="0">
              <a:cs typeface="BauO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200" dirty="0" smtClean="0">
                <a:cs typeface="BauOT"/>
              </a:rPr>
              <a:t>Netzwerk Industriekultur (alle Handelnden)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200" dirty="0" smtClean="0">
                <a:cs typeface="BauOT"/>
              </a:rPr>
              <a:t>interministerielle Arbeitsgruppe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200" dirty="0" smtClean="0">
                <a:cs typeface="BauOT"/>
              </a:rPr>
              <a:t>Koordinierungsstelle Industriekultur bei der Kulturstiftung des FS Sachsen (KdFS): informieren, vernetzen, beraten, fördern</a:t>
            </a:r>
          </a:p>
          <a:p>
            <a:pPr marL="0" indent="0">
              <a:buNone/>
            </a:pPr>
            <a:r>
              <a:rPr lang="de-DE" sz="1200" dirty="0" smtClean="0">
                <a:cs typeface="BauOT"/>
              </a:rPr>
              <a:t>Höhepunkte 2020: Jahr der Industriekultur und 4. Sächsische Landesausstellung</a:t>
            </a:r>
          </a:p>
          <a:p>
            <a:pPr marL="0" indent="0">
              <a:buNone/>
            </a:pPr>
            <a:endParaRPr lang="de-DE" sz="1200" dirty="0">
              <a:cs typeface="BauO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3B529-89F1-6C45-A525-56FC8451C0E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9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BauO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90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BauOT"/>
              </a:defRPr>
            </a:lvl1pPr>
            <a:lvl2pPr>
              <a:defRPr>
                <a:latin typeface="BauOT"/>
              </a:defRPr>
            </a:lvl2pPr>
            <a:lvl3pPr>
              <a:defRPr>
                <a:latin typeface="BauOT"/>
              </a:defRPr>
            </a:lvl3pPr>
            <a:lvl4pPr>
              <a:defRPr>
                <a:latin typeface="BauOT"/>
              </a:defRPr>
            </a:lvl4pPr>
            <a:lvl5pPr>
              <a:defRPr>
                <a:latin typeface="BauO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017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Bau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BauOT"/>
              </a:defRPr>
            </a:lvl1pPr>
            <a:lvl2pPr>
              <a:defRPr>
                <a:latin typeface="BauOT"/>
              </a:defRPr>
            </a:lvl2pPr>
            <a:lvl3pPr>
              <a:defRPr>
                <a:latin typeface="BauOT"/>
              </a:defRPr>
            </a:lvl3pPr>
            <a:lvl4pPr>
              <a:defRPr>
                <a:latin typeface="BauOT"/>
              </a:defRPr>
            </a:lvl4pPr>
            <a:lvl5pPr>
              <a:defRPr>
                <a:latin typeface="BauO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9418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  <a:lvl2pPr>
              <a:defRPr>
                <a:latin typeface="BauOT"/>
              </a:defRPr>
            </a:lvl2pPr>
            <a:lvl3pPr>
              <a:defRPr>
                <a:latin typeface="BauOT"/>
              </a:defRPr>
            </a:lvl3pPr>
            <a:lvl4pPr>
              <a:defRPr>
                <a:latin typeface="BauOT"/>
              </a:defRPr>
            </a:lvl4pPr>
            <a:lvl5pPr>
              <a:defRPr>
                <a:latin typeface="BauO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</a:lstStyle>
          <a:p>
            <a:r>
              <a:rPr lang="de-DE" dirty="0" smtClean="0"/>
              <a:t>9. September 2016  |  Dr. Dirk Schaal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691533" y="4767263"/>
            <a:ext cx="3757658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</a:lstStyle>
          <a:p>
            <a:fld id="{271CE5B6-00B2-4F4B-9A97-6353AFBE7B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7861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  <a:lvl2pPr>
              <a:defRPr>
                <a:latin typeface="BauOT"/>
              </a:defRPr>
            </a:lvl2pPr>
            <a:lvl3pPr>
              <a:defRPr>
                <a:latin typeface="BauOT"/>
              </a:defRPr>
            </a:lvl3pPr>
            <a:lvl4pPr>
              <a:defRPr>
                <a:latin typeface="BauOT"/>
              </a:defRPr>
            </a:lvl4pPr>
            <a:lvl5pPr>
              <a:defRPr>
                <a:latin typeface="BauO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691533" y="4767263"/>
            <a:ext cx="3757658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</a:lstStyle>
          <a:p>
            <a:fld id="{271CE5B6-00B2-4F4B-9A97-6353AFBE7B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849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  <a:lvl2pPr>
              <a:defRPr>
                <a:latin typeface="BauOT"/>
              </a:defRPr>
            </a:lvl2pPr>
            <a:lvl3pPr>
              <a:defRPr>
                <a:latin typeface="BauOT"/>
              </a:defRPr>
            </a:lvl3pPr>
            <a:lvl4pPr>
              <a:defRPr>
                <a:latin typeface="BauOT"/>
              </a:defRPr>
            </a:lvl4pPr>
            <a:lvl5pPr>
              <a:defRPr>
                <a:latin typeface="BauO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691533" y="4767263"/>
            <a:ext cx="3757658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BauOT"/>
              </a:defRPr>
            </a:lvl1pPr>
          </a:lstStyle>
          <a:p>
            <a:fld id="{271CE5B6-00B2-4F4B-9A97-6353AFBE7B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480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71CE5B6-00B2-4F4B-9A97-6353AFBE7B4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71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  <a:lvl2pPr>
              <a:defRPr>
                <a:latin typeface="BauOT"/>
              </a:defRPr>
            </a:lvl2pPr>
            <a:lvl3pPr>
              <a:defRPr>
                <a:latin typeface="BauOT"/>
              </a:defRPr>
            </a:lvl3pPr>
            <a:lvl4pPr>
              <a:defRPr>
                <a:latin typeface="BauOT"/>
              </a:defRPr>
            </a:lvl4pPr>
            <a:lvl5pPr>
              <a:defRPr>
                <a:latin typeface="BauO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01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Bau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BauO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918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BauOT"/>
              </a:defRPr>
            </a:lvl1pPr>
            <a:lvl2pPr>
              <a:defRPr sz="2400">
                <a:latin typeface="BauOT"/>
              </a:defRPr>
            </a:lvl2pPr>
            <a:lvl3pPr>
              <a:defRPr sz="2000">
                <a:latin typeface="BauOT"/>
              </a:defRPr>
            </a:lvl3pPr>
            <a:lvl4pPr>
              <a:defRPr sz="1800">
                <a:latin typeface="BauOT"/>
              </a:defRPr>
            </a:lvl4pPr>
            <a:lvl5pPr>
              <a:defRPr sz="1800">
                <a:latin typeface="BauO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BauOT"/>
              </a:defRPr>
            </a:lvl1pPr>
            <a:lvl2pPr>
              <a:defRPr sz="2400">
                <a:latin typeface="BauOT"/>
              </a:defRPr>
            </a:lvl2pPr>
            <a:lvl3pPr>
              <a:defRPr sz="2000">
                <a:latin typeface="BauOT"/>
              </a:defRPr>
            </a:lvl3pPr>
            <a:lvl4pPr>
              <a:defRPr sz="1800">
                <a:latin typeface="BauOT"/>
              </a:defRPr>
            </a:lvl4pPr>
            <a:lvl5pPr>
              <a:defRPr sz="1800">
                <a:latin typeface="BauO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30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BauO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BauOT"/>
              </a:defRPr>
            </a:lvl1pPr>
            <a:lvl2pPr>
              <a:defRPr sz="2000">
                <a:latin typeface="BauOT"/>
              </a:defRPr>
            </a:lvl2pPr>
            <a:lvl3pPr>
              <a:defRPr sz="1800">
                <a:latin typeface="BauOT"/>
              </a:defRPr>
            </a:lvl3pPr>
            <a:lvl4pPr>
              <a:defRPr sz="1600">
                <a:latin typeface="BauOT"/>
              </a:defRPr>
            </a:lvl4pPr>
            <a:lvl5pPr>
              <a:defRPr sz="1600">
                <a:latin typeface="BauO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BauO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BauOT"/>
              </a:defRPr>
            </a:lvl1pPr>
            <a:lvl2pPr>
              <a:defRPr sz="2000">
                <a:latin typeface="BauOT"/>
              </a:defRPr>
            </a:lvl2pPr>
            <a:lvl3pPr>
              <a:defRPr sz="1800">
                <a:latin typeface="BauOT"/>
              </a:defRPr>
            </a:lvl3pPr>
            <a:lvl4pPr>
              <a:defRPr sz="1600">
                <a:latin typeface="BauOT"/>
              </a:defRPr>
            </a:lvl4pPr>
            <a:lvl5pPr>
              <a:defRPr sz="1600">
                <a:latin typeface="BauO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325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139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377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Bau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BauOT"/>
              </a:defRPr>
            </a:lvl1pPr>
            <a:lvl2pPr>
              <a:defRPr sz="2800">
                <a:latin typeface="BauOT"/>
              </a:defRPr>
            </a:lvl2pPr>
            <a:lvl3pPr>
              <a:defRPr sz="2400">
                <a:latin typeface="BauOT"/>
              </a:defRPr>
            </a:lvl3pPr>
            <a:lvl4pPr>
              <a:defRPr sz="2000">
                <a:latin typeface="BauOT"/>
              </a:defRPr>
            </a:lvl4pPr>
            <a:lvl5pPr>
              <a:defRPr sz="2000">
                <a:latin typeface="BauO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BauO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770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Bau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BauO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BauO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184724C7-1EBF-924D-AEE8-872A56388EF8}" type="datetimeFigureOut">
              <a:rPr lang="de-DE" smtClean="0"/>
              <a:pPr/>
              <a:t>07.05.2019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BauOT"/>
              </a:defRPr>
            </a:lvl1pPr>
          </a:lstStyle>
          <a:p>
            <a:fld id="{B6F8165F-5C8C-3A4A-8740-55E1F6B3B88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628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KdFS_PowerPoint_VA_Slides_16-9_E02.pdf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5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>
                <a:latin typeface="BauOT-Medium"/>
                <a:cs typeface="BauOT-Medium"/>
              </a:rPr>
              <a:t>Industriekultur in Sachsen:</a:t>
            </a:r>
            <a:br>
              <a:rPr lang="de-DE" sz="2800" dirty="0" smtClean="0">
                <a:latin typeface="BauOT-Medium"/>
                <a:cs typeface="BauOT-Medium"/>
              </a:rPr>
            </a:br>
            <a:r>
              <a:rPr lang="de-DE" sz="2800" dirty="0" smtClean="0">
                <a:latin typeface="BauOT-Medium"/>
                <a:cs typeface="BauOT-Medium"/>
              </a:rPr>
              <a:t>Erinnern – Erleben – Gestalten</a:t>
            </a:r>
            <a:endParaRPr lang="de-DE" sz="2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3041" y="2914650"/>
            <a:ext cx="8168065" cy="1314450"/>
          </a:xfrm>
        </p:spPr>
        <p:txBody>
          <a:bodyPr/>
          <a:lstStyle/>
          <a:p>
            <a:pPr algn="l"/>
            <a:r>
              <a:rPr lang="de-DE" sz="2000" dirty="0" smtClean="0">
                <a:solidFill>
                  <a:srgbClr val="000000"/>
                </a:solidFill>
                <a:latin typeface="BauOT-Medium"/>
                <a:cs typeface="BauOT-Medium"/>
              </a:rPr>
              <a:t>Industriekultur – Chancen für europäische und regionale Entwicklung</a:t>
            </a:r>
          </a:p>
          <a:p>
            <a:pPr algn="l"/>
            <a:r>
              <a:rPr lang="de-DE" sz="2000" dirty="0" smtClean="0">
                <a:solidFill>
                  <a:srgbClr val="000000"/>
                </a:solidFill>
                <a:latin typeface="BauOT-Medium"/>
                <a:cs typeface="BauOT-Medium"/>
              </a:rPr>
              <a:t>Energiefabrik </a:t>
            </a:r>
            <a:r>
              <a:rPr lang="de-DE" sz="2000" dirty="0" err="1" smtClean="0">
                <a:solidFill>
                  <a:srgbClr val="000000"/>
                </a:solidFill>
                <a:latin typeface="BauOT-Medium"/>
                <a:cs typeface="BauOT-Medium"/>
              </a:rPr>
              <a:t>Knappenrode</a:t>
            </a:r>
            <a:r>
              <a:rPr lang="de-DE" sz="2000" dirty="0" smtClean="0">
                <a:solidFill>
                  <a:srgbClr val="000000"/>
                </a:solidFill>
                <a:latin typeface="BauOT-Medium"/>
                <a:cs typeface="BauOT-Medium"/>
              </a:rPr>
              <a:t>, 8. Mai 2019</a:t>
            </a:r>
            <a:endParaRPr lang="de-D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5429"/>
            <a:ext cx="8229600" cy="32801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endParaRPr lang="de-DE" sz="1800" u="sng" dirty="0"/>
          </a:p>
          <a:p>
            <a:pPr marL="542925" indent="-542925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arenBoth"/>
            </a:pPr>
            <a:r>
              <a:rPr lang="de-DE" sz="2000" dirty="0"/>
              <a:t>Bewahren und Erforschen</a:t>
            </a:r>
          </a:p>
          <a:p>
            <a:pPr marL="542925" indent="-542925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arenBoth"/>
            </a:pPr>
            <a:r>
              <a:rPr lang="de-DE" sz="2000" dirty="0"/>
              <a:t>Erleben und Vermitteln</a:t>
            </a:r>
          </a:p>
          <a:p>
            <a:pPr marL="542925" indent="-542925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arenBoth"/>
            </a:pPr>
            <a:r>
              <a:rPr lang="de-DE" sz="2000" dirty="0"/>
              <a:t>Gestalten und Weiterentwickeln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E5B6-00B2-4F4B-9A97-6353AFBE7B4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9144000" cy="438582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de-DE" sz="2400" dirty="0">
                <a:latin typeface="BauOT"/>
              </a:rPr>
              <a:t>Handlungsfelder</a:t>
            </a:r>
          </a:p>
        </p:txBody>
      </p:sp>
    </p:spTree>
    <p:extLst>
      <p:ext uri="{BB962C8B-B14F-4D97-AF65-F5344CB8AC3E}">
        <p14:creationId xmlns:p14="http://schemas.microsoft.com/office/powerpoint/2010/main" val="11992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0" y="438582"/>
            <a:ext cx="5113980" cy="3320567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endParaRPr lang="de-DE" sz="1400" dirty="0"/>
          </a:p>
          <a:p>
            <a:pPr marL="402431" indent="-402431">
              <a:buFont typeface="+mj-lt"/>
              <a:buAutoNum type="arabicParenBoth"/>
            </a:pPr>
            <a:r>
              <a:rPr lang="de-DE" sz="1400" dirty="0"/>
              <a:t>materielle Perspektive:</a:t>
            </a:r>
            <a:br>
              <a:rPr lang="de-DE" sz="1400" dirty="0"/>
            </a:br>
            <a:r>
              <a:rPr lang="de-DE" sz="1400" dirty="0"/>
              <a:t>dingliche/artifizielle Hinterlassenschaft der Industrialisierung in Raum und Zeit</a:t>
            </a:r>
          </a:p>
          <a:p>
            <a:pPr marL="402431" indent="-402431">
              <a:buFont typeface="+mj-lt"/>
              <a:buAutoNum type="arabicParenBoth"/>
            </a:pPr>
            <a:endParaRPr lang="de-DE" sz="1400" dirty="0"/>
          </a:p>
          <a:p>
            <a:pPr marL="402431" indent="-402431">
              <a:buFont typeface="+mj-lt"/>
              <a:buAutoNum type="arabicParenBoth"/>
            </a:pPr>
            <a:r>
              <a:rPr lang="de-DE" sz="1400" dirty="0"/>
              <a:t>sozial-gesellschaftliche Perspektive:</a:t>
            </a:r>
            <a:br>
              <a:rPr lang="de-DE" sz="1400" dirty="0"/>
            </a:br>
            <a:r>
              <a:rPr lang="de-DE" sz="1400" dirty="0"/>
              <a:t>Arbeits- und Lebensverhältnisse in der Industriegesellschaft</a:t>
            </a:r>
          </a:p>
          <a:p>
            <a:pPr marL="0" indent="0">
              <a:buNone/>
            </a:pPr>
            <a:endParaRPr lang="de-DE" sz="1400" dirty="0"/>
          </a:p>
          <a:p>
            <a:pPr marL="402431" indent="-402431">
              <a:buFont typeface="+mj-lt"/>
              <a:buAutoNum type="arabicParenBoth"/>
            </a:pPr>
            <a:r>
              <a:rPr lang="de-DE" sz="1400" dirty="0"/>
              <a:t>künstlerisch-wissenschaftliche Perspektive:</a:t>
            </a:r>
            <a:br>
              <a:rPr lang="de-DE" sz="1400" dirty="0"/>
            </a:br>
            <a:r>
              <a:rPr lang="de-DE" sz="1400" dirty="0"/>
              <a:t>intellektuelle Auseinandersetzung mit den Phänomenen der Industrialisierung</a:t>
            </a:r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900" dirty="0">
                <a:latin typeface="Avenir Book"/>
                <a:cs typeface="Avenir Book"/>
              </a:rPr>
              <a:t>nach H. Albrecht, in: Wissenschaftlicher Beirat für Industriekultur in Sachsen (</a:t>
            </a:r>
            <a:r>
              <a:rPr lang="de-DE" sz="900" dirty="0" err="1">
                <a:latin typeface="Avenir Book"/>
                <a:cs typeface="Avenir Book"/>
              </a:rPr>
              <a:t>Hg</a:t>
            </a:r>
            <a:r>
              <a:rPr lang="de-DE" sz="900" dirty="0">
                <a:latin typeface="Avenir Book"/>
                <a:cs typeface="Avenir Book"/>
              </a:rPr>
              <a:t>.): Industriekultur in Sachsen. Handlungsempfehlungen des wissenschaftlichen Beirates für Industriekultur in Sachsen. Dresden/Freiberg 2010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E5B6-00B2-4F4B-9A97-6353AFBE7B4D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11" name="Bild 10" descr="SWA Wertpapiere__0025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36" y="2087291"/>
            <a:ext cx="1525564" cy="218359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" y="3770753"/>
            <a:ext cx="7618435" cy="500137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 anchor="ctr">
            <a:spAutoFit/>
          </a:bodyPr>
          <a:lstStyle/>
          <a:p>
            <a:r>
              <a:rPr lang="de-DE" sz="1400" dirty="0" smtClean="0">
                <a:latin typeface="BauOT"/>
              </a:rPr>
              <a:t>W. Wagenfeld: Kubus-Serie (Glasmuseum Weißwasser</a:t>
            </a:r>
            <a:r>
              <a:rPr lang="de-DE" sz="1400" dirty="0">
                <a:latin typeface="BauOT"/>
              </a:rPr>
              <a:t>) , Industriearbeit (Fa. Kessler, Leipzig</a:t>
            </a:r>
            <a:r>
              <a:rPr lang="de-DE" sz="1400" dirty="0" smtClean="0">
                <a:latin typeface="BauOT"/>
              </a:rPr>
              <a:t>), Historische Wertpapiere „Reichsbankschatz“ (</a:t>
            </a:r>
            <a:r>
              <a:rPr lang="de-DE" sz="1400" dirty="0">
                <a:latin typeface="BauOT"/>
              </a:rPr>
              <a:t>Sächsisches </a:t>
            </a:r>
            <a:r>
              <a:rPr lang="de-DE" sz="1400" dirty="0" smtClean="0">
                <a:latin typeface="BauOT"/>
              </a:rPr>
              <a:t>Wirtschaftsarchiv)</a:t>
            </a:r>
            <a:endParaRPr lang="de-DE" sz="1400" dirty="0">
              <a:latin typeface="BauO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0" y="0"/>
            <a:ext cx="9144000" cy="438582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de-DE" sz="2400" dirty="0" smtClean="0">
                <a:latin typeface="BauOT"/>
              </a:rPr>
              <a:t>Bewahren &amp; Erforschen</a:t>
            </a:r>
            <a:endParaRPr lang="de-DE" sz="2400" dirty="0">
              <a:latin typeface="BauOT"/>
            </a:endParaRPr>
          </a:p>
        </p:txBody>
      </p:sp>
      <p:pic>
        <p:nvPicPr>
          <p:cNvPr id="15" name="Bild 14" descr="IK LeipzigKessl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80" y="2087291"/>
            <a:ext cx="2504456" cy="1671858"/>
          </a:xfrm>
          <a:prstGeom prst="rect">
            <a:avLst/>
          </a:prstGeom>
        </p:spPr>
      </p:pic>
      <p:pic>
        <p:nvPicPr>
          <p:cNvPr id="16" name="Bild 15" descr="Kubu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80" y="0"/>
            <a:ext cx="4030020" cy="20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1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E5B6-00B2-4F4B-9A97-6353AFBE7B4D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15" name="Bild 14" descr="Experiment_Auftri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75" y="0"/>
            <a:ext cx="3324425" cy="2295643"/>
          </a:xfrm>
          <a:prstGeom prst="rect">
            <a:avLst/>
          </a:prstGeom>
        </p:spPr>
      </p:pic>
      <p:pic>
        <p:nvPicPr>
          <p:cNvPr id="16" name="Bild 15" descr="Frohnauer Hammer_Dirk Rückschlos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37" y="2079298"/>
            <a:ext cx="3314548" cy="2208763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0" y="0"/>
            <a:ext cx="9144000" cy="438582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de-DE" sz="2400" dirty="0">
                <a:latin typeface="BauOT"/>
              </a:rPr>
              <a:t>Erleben &amp; Vermitteln</a:t>
            </a:r>
          </a:p>
        </p:txBody>
      </p:sp>
      <p:pic>
        <p:nvPicPr>
          <p:cNvPr id="18" name="Bild 17" descr="2017-06-10-Leipzig-Bohei-0040 (2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232"/>
            <a:ext cx="5855222" cy="390182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0" y="3775898"/>
            <a:ext cx="9144000" cy="500137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 anchor="ctr">
            <a:spAutoFit/>
          </a:bodyPr>
          <a:lstStyle/>
          <a:p>
            <a:r>
              <a:rPr lang="de-DE" sz="1400" dirty="0" smtClean="0">
                <a:latin typeface="BauOT"/>
              </a:rPr>
              <a:t>Soziokultur: Schaubühne Lindenfels, Sommerparade der Werktätigen, 2017; Denkmale: Frohnauer Hammer, erstes Technisches Denkmal in Deutschland; außerschulische Bildung: Technische </a:t>
            </a:r>
            <a:r>
              <a:rPr lang="de-DE" sz="1400" dirty="0">
                <a:latin typeface="BauOT"/>
              </a:rPr>
              <a:t>Sammlungen Dresden</a:t>
            </a:r>
          </a:p>
        </p:txBody>
      </p:sp>
    </p:spTree>
    <p:extLst>
      <p:ext uri="{BB962C8B-B14F-4D97-AF65-F5344CB8AC3E}">
        <p14:creationId xmlns:p14="http://schemas.microsoft.com/office/powerpoint/2010/main" val="373031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E5B6-00B2-4F4B-9A97-6353AFBE7B4D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-1899" y="3673551"/>
            <a:ext cx="9144000" cy="500137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de-DE" sz="1400" dirty="0" smtClean="0">
                <a:latin typeface="BauOT"/>
              </a:rPr>
              <a:t>Deutscher Werkbund Tag, Leipzig 2014</a:t>
            </a:r>
          </a:p>
          <a:p>
            <a:r>
              <a:rPr lang="de-DE" sz="1400" dirty="0" smtClean="0">
                <a:latin typeface="BauOT"/>
              </a:rPr>
              <a:t>Tage der Industriekultur Leipzig, 2016</a:t>
            </a:r>
          </a:p>
        </p:txBody>
      </p:sp>
      <p:pic>
        <p:nvPicPr>
          <p:cNvPr id="14" name="Bild 13" descr="Werkbundtag 2014 Leipzig-8147_Schuster_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" y="621214"/>
            <a:ext cx="4577429" cy="305233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0" y="0"/>
            <a:ext cx="9144000" cy="438582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de-DE" sz="2400" dirty="0">
                <a:latin typeface="BauOT"/>
              </a:rPr>
              <a:t>Gestalten &amp; Weiterentwickeln</a:t>
            </a:r>
          </a:p>
        </p:txBody>
      </p:sp>
      <p:pic>
        <p:nvPicPr>
          <p:cNvPr id="16" name="Bild 15" descr="2016-08-11 Eröffnung TAK-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01" y="622749"/>
            <a:ext cx="4573900" cy="304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69686" y="1282407"/>
            <a:ext cx="8804629" cy="2885415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  <a:latin typeface="BauOT-Medium"/>
                <a:cs typeface="BauOT-Medium"/>
              </a:rPr>
              <a:t/>
            </a:r>
            <a:br>
              <a:rPr lang="de-DE" dirty="0" smtClean="0">
                <a:solidFill>
                  <a:schemeClr val="bg1">
                    <a:lumMod val="50000"/>
                  </a:schemeClr>
                </a:solidFill>
                <a:latin typeface="BauOT-Medium"/>
                <a:cs typeface="BauOT-Medium"/>
              </a:rPr>
            </a:br>
            <a:endParaRPr lang="de-DE" sz="3400" dirty="0">
              <a:solidFill>
                <a:schemeClr val="bg1">
                  <a:lumMod val="50000"/>
                </a:schemeClr>
              </a:solidFill>
              <a:latin typeface="BauOT"/>
              <a:cs typeface="BauOT"/>
            </a:endParaRPr>
          </a:p>
        </p:txBody>
      </p:sp>
      <p:pic>
        <p:nvPicPr>
          <p:cNvPr id="5" name="Inhaltsplatzhalter 2" descr="wolf2_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r="14802"/>
          <a:stretch/>
        </p:blipFill>
        <p:spPr>
          <a:xfrm>
            <a:off x="2709375" y="658678"/>
            <a:ext cx="3725250" cy="3578887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de-DE" sz="2800" dirty="0">
                <a:latin typeface="BauOT-Medium"/>
                <a:cs typeface="BauOT-Medium"/>
              </a:rPr>
              <a:t>Industriekultur und ländlicher Raum</a:t>
            </a:r>
          </a:p>
        </p:txBody>
      </p:sp>
    </p:spTree>
    <p:extLst>
      <p:ext uri="{BB962C8B-B14F-4D97-AF65-F5344CB8AC3E}">
        <p14:creationId xmlns:p14="http://schemas.microsoft.com/office/powerpoint/2010/main" val="65616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1" b="15461"/>
          <a:stretch/>
        </p:blipFill>
        <p:spPr>
          <a:xfrm>
            <a:off x="0" y="-4128"/>
            <a:ext cx="9144000" cy="4276725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69686" y="1282407"/>
            <a:ext cx="8804629" cy="2885415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  <a:latin typeface="BauOT-Medium"/>
                <a:cs typeface="BauOT-Medium"/>
              </a:rPr>
              <a:t/>
            </a:r>
            <a:br>
              <a:rPr lang="de-DE" dirty="0" smtClean="0">
                <a:solidFill>
                  <a:schemeClr val="bg1">
                    <a:lumMod val="50000"/>
                  </a:schemeClr>
                </a:solidFill>
                <a:latin typeface="BauOT-Medium"/>
                <a:cs typeface="BauOT-Medium"/>
              </a:rPr>
            </a:br>
            <a:endParaRPr lang="de-DE" sz="3400" dirty="0">
              <a:solidFill>
                <a:schemeClr val="bg1">
                  <a:lumMod val="50000"/>
                </a:schemeClr>
              </a:solidFill>
              <a:latin typeface="BauOT"/>
              <a:cs typeface="BauO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9144000" cy="438582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de-DE" sz="2400" dirty="0" smtClean="0">
                <a:latin typeface="BauOT"/>
              </a:rPr>
              <a:t>Industriekultur im ländlichen Raum</a:t>
            </a:r>
            <a:endParaRPr lang="de-DE" sz="2400" dirty="0">
              <a:latin typeface="BauOT"/>
            </a:endParaRPr>
          </a:p>
        </p:txBody>
      </p:sp>
    </p:spTree>
    <p:extLst>
      <p:ext uri="{BB962C8B-B14F-4D97-AF65-F5344CB8AC3E}">
        <p14:creationId xmlns:p14="http://schemas.microsoft.com/office/powerpoint/2010/main" val="150084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437"/>
            <a:ext cx="9144000" cy="427155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-6437"/>
            <a:ext cx="9144000" cy="4265114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7368"/>
            <a:ext cx="8229600" cy="2831332"/>
          </a:xfrm>
        </p:spPr>
        <p:txBody>
          <a:bodyPr anchor="ctr"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DE" b="1" dirty="0" smtClean="0">
                <a:solidFill>
                  <a:srgbClr val="000000"/>
                </a:solidFill>
                <a:latin typeface="BauOT"/>
                <a:cs typeface="BauOT"/>
              </a:rPr>
              <a:t>Industriekultur </a:t>
            </a:r>
            <a:r>
              <a:rPr lang="de-DE" b="1" dirty="0">
                <a:solidFill>
                  <a:srgbClr val="000000"/>
                </a:solidFill>
                <a:latin typeface="BauOT"/>
                <a:cs typeface="BauOT"/>
              </a:rPr>
              <a:t>verbindet</a:t>
            </a:r>
            <a:r>
              <a:rPr lang="de-DE" b="1" dirty="0" smtClean="0">
                <a:solidFill>
                  <a:srgbClr val="000000"/>
                </a:solidFill>
                <a:latin typeface="BauOT"/>
                <a:cs typeface="BauOT"/>
              </a:rPr>
              <a:t>.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dirty="0" err="1">
                <a:latin typeface="BauOT-Medium"/>
                <a:cs typeface="BauOT-Medium"/>
              </a:rPr>
              <a:t>www.industriekultur</a:t>
            </a:r>
            <a:r>
              <a:rPr lang="de-DE" dirty="0">
                <a:latin typeface="BauOT-Medium"/>
                <a:cs typeface="BauOT-Medium"/>
              </a:rPr>
              <a:t>-in-</a:t>
            </a:r>
            <a:r>
              <a:rPr lang="de-DE" dirty="0" err="1">
                <a:latin typeface="BauOT-Medium"/>
                <a:cs typeface="BauOT-Medium"/>
              </a:rPr>
              <a:t>sachsen.de</a:t>
            </a:r>
            <a:endParaRPr lang="de-DE" dirty="0">
              <a:latin typeface="BauOT-Medium"/>
              <a:cs typeface="BauOT-Medium"/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dirty="0" err="1" smtClean="0">
                <a:latin typeface="BauOT-Medium"/>
                <a:cs typeface="BauOT-Medium"/>
              </a:rPr>
              <a:t>industriekultur</a:t>
            </a:r>
            <a:r>
              <a:rPr lang="de-DE" sz="2000" dirty="0" err="1">
                <a:latin typeface="BauOT-Medium"/>
                <a:cs typeface="BauOT-Medium"/>
              </a:rPr>
              <a:t>@</a:t>
            </a:r>
            <a:r>
              <a:rPr lang="de-DE" sz="2000" dirty="0" err="1" smtClean="0">
                <a:latin typeface="BauOT-Medium"/>
                <a:cs typeface="BauOT-Medium"/>
              </a:rPr>
              <a:t>kdfs.de</a:t>
            </a:r>
            <a:endParaRPr lang="de-DE" sz="2000" dirty="0">
              <a:latin typeface="BauOT-Medium"/>
              <a:cs typeface="BauOT-Medium"/>
            </a:endParaRPr>
          </a:p>
        </p:txBody>
      </p:sp>
      <p:pic>
        <p:nvPicPr>
          <p:cNvPr id="2" name="Bild 1" descr="54.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01" y="3153755"/>
            <a:ext cx="1583998" cy="9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7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69686" y="1282407"/>
            <a:ext cx="8804629" cy="2885415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  <a:latin typeface="BauOT-Medium"/>
                <a:cs typeface="BauOT-Medium"/>
              </a:rPr>
              <a:t/>
            </a:r>
            <a:br>
              <a:rPr lang="de-DE" dirty="0" smtClean="0">
                <a:solidFill>
                  <a:schemeClr val="bg1">
                    <a:lumMod val="50000"/>
                  </a:schemeClr>
                </a:solidFill>
                <a:latin typeface="BauOT-Medium"/>
                <a:cs typeface="BauOT-Medium"/>
              </a:rPr>
            </a:br>
            <a:endParaRPr lang="de-DE" sz="3400" dirty="0">
              <a:solidFill>
                <a:schemeClr val="bg1">
                  <a:lumMod val="50000"/>
                </a:schemeClr>
              </a:solidFill>
              <a:latin typeface="BauOT"/>
              <a:cs typeface="BauO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800" dirty="0" smtClean="0">
                <a:latin typeface="BauOT-Medium"/>
                <a:cs typeface="BauOT-Medium"/>
              </a:rPr>
              <a:t>Zum Weiterlesen</a:t>
            </a:r>
            <a:endParaRPr lang="de-DE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" y="1083441"/>
            <a:ext cx="2000250" cy="313628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41" y="1047384"/>
            <a:ext cx="2385462" cy="320839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8" y="1083441"/>
            <a:ext cx="2258122" cy="313628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56" y="1098212"/>
            <a:ext cx="2071159" cy="310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DSCF0383sw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0" b="7130"/>
          <a:stretch/>
        </p:blipFill>
        <p:spPr>
          <a:xfrm>
            <a:off x="0" y="-1"/>
            <a:ext cx="9144000" cy="4287111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lIns="68580" tIns="34290" rIns="68580" bIns="34290"/>
          <a:lstStyle/>
          <a:p>
            <a:fld id="{271CE5B6-00B2-4F4B-9A97-6353AFBE7B4D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0" y="3940861"/>
            <a:ext cx="9144000" cy="346249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 anchor="ctr">
            <a:spAutoFit/>
          </a:bodyPr>
          <a:lstStyle/>
          <a:p>
            <a:r>
              <a:rPr lang="de-DE" dirty="0" smtClean="0">
                <a:latin typeface="BauOT"/>
              </a:rPr>
              <a:t>Weißwasser, TELUX, 2017</a:t>
            </a:r>
            <a:endParaRPr lang="de-DE" dirty="0">
              <a:latin typeface="BauO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0"/>
            <a:ext cx="9144000" cy="500137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de-DE" sz="2800" dirty="0">
                <a:latin typeface="BauOT-Medium"/>
                <a:ea typeface="+mj-ea"/>
                <a:cs typeface="BauOT-Medium"/>
              </a:rPr>
              <a:t>Industriekultur</a:t>
            </a:r>
            <a:r>
              <a:rPr lang="de-DE" sz="2400" dirty="0" smtClean="0">
                <a:latin typeface="BauOT"/>
              </a:rPr>
              <a:t> </a:t>
            </a:r>
            <a:r>
              <a:rPr lang="de-DE" sz="2800" dirty="0">
                <a:latin typeface="BauOT-Medium"/>
                <a:ea typeface="+mj-ea"/>
                <a:cs typeface="BauOT-Medium"/>
              </a:rPr>
              <a:t>= Verlustkultur?</a:t>
            </a:r>
          </a:p>
        </p:txBody>
      </p:sp>
    </p:spTree>
    <p:extLst>
      <p:ext uri="{BB962C8B-B14F-4D97-AF65-F5344CB8AC3E}">
        <p14:creationId xmlns:p14="http://schemas.microsoft.com/office/powerpoint/2010/main" val="4937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Bergmannsblasorchester Schlema 0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"/>
          <a:stretch/>
        </p:blipFill>
        <p:spPr>
          <a:xfrm>
            <a:off x="1" y="482356"/>
            <a:ext cx="4675241" cy="3780000"/>
          </a:xfrm>
          <a:prstGeom prst="rect">
            <a:avLst/>
          </a:prstGeom>
        </p:spPr>
      </p:pic>
      <p:pic>
        <p:nvPicPr>
          <p:cNvPr id="2" name="Bild 1" descr="TMGS 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42" y="482356"/>
            <a:ext cx="2886044" cy="378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" y="3950455"/>
            <a:ext cx="9144000" cy="346249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de-DE" dirty="0" smtClean="0">
                <a:latin typeface="BauOT"/>
              </a:rPr>
              <a:t>Bergmannskultur im Erzgebirge</a:t>
            </a:r>
            <a:endParaRPr lang="de-DE" dirty="0">
              <a:latin typeface="BauO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9144000" cy="500137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de-DE" sz="2800" dirty="0">
                <a:latin typeface="BauOT-Medium"/>
                <a:ea typeface="+mj-ea"/>
                <a:cs typeface="BauOT-Medium"/>
              </a:rPr>
              <a:t>Industriekultur</a:t>
            </a:r>
            <a:r>
              <a:rPr lang="de-DE" sz="2400" dirty="0">
                <a:latin typeface="BauOT"/>
              </a:rPr>
              <a:t> </a:t>
            </a:r>
            <a:r>
              <a:rPr lang="de-DE" sz="2800" dirty="0">
                <a:latin typeface="BauOT-Medium"/>
                <a:ea typeface="+mj-ea"/>
                <a:cs typeface="BauOT-Medium"/>
              </a:rPr>
              <a:t>= Erinnerungskultur?</a:t>
            </a:r>
          </a:p>
        </p:txBody>
      </p:sp>
    </p:spTree>
    <p:extLst>
      <p:ext uri="{BB962C8B-B14F-4D97-AF65-F5344CB8AC3E}">
        <p14:creationId xmlns:p14="http://schemas.microsoft.com/office/powerpoint/2010/main" val="368670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/>
          <a:p>
            <a:r>
              <a:rPr lang="de-DE" b="0" i="0" dirty="0" smtClean="0">
                <a:latin typeface="BauOT"/>
                <a:cs typeface="BauOT"/>
              </a:rPr>
              <a:t> </a:t>
            </a:r>
            <a:endParaRPr lang="de-DE" b="0" i="0" dirty="0">
              <a:latin typeface="BauOT"/>
              <a:cs typeface="BauO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107590" y="3713485"/>
            <a:ext cx="2057400" cy="273844"/>
          </a:xfrm>
        </p:spPr>
        <p:txBody>
          <a:bodyPr/>
          <a:lstStyle/>
          <a:p>
            <a:fld id="{419B1B5D-ACA8-0D4D-B41E-FD3097251114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3" name="Bild 2" descr="(c) asisi_Foto Stefan Hoyer_Arena am Panometer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3" y="2413058"/>
            <a:ext cx="2780999" cy="1853546"/>
          </a:xfrm>
          <a:prstGeom prst="rect">
            <a:avLst/>
          </a:prstGeom>
        </p:spPr>
      </p:pic>
      <p:pic>
        <p:nvPicPr>
          <p:cNvPr id="5" name="Bild 4" descr="Baumwollspinnerei_Uwe Walter (2006)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/>
          <a:stretch/>
        </p:blipFill>
        <p:spPr>
          <a:xfrm>
            <a:off x="6363000" y="495299"/>
            <a:ext cx="2781000" cy="1818881"/>
          </a:xfrm>
          <a:prstGeom prst="rect">
            <a:avLst/>
          </a:prstGeom>
        </p:spPr>
      </p:pic>
      <p:pic>
        <p:nvPicPr>
          <p:cNvPr id="7" name="Bild 6" descr="IK LeipzigSpinLa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55" y="2319445"/>
            <a:ext cx="2912045" cy="1943790"/>
          </a:xfrm>
          <a:prstGeom prst="rect">
            <a:avLst/>
          </a:prstGeom>
        </p:spPr>
      </p:pic>
      <p:pic>
        <p:nvPicPr>
          <p:cNvPr id="8" name="Bild 7" descr="Buntgarnwerk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/>
          <a:stretch/>
        </p:blipFill>
        <p:spPr>
          <a:xfrm>
            <a:off x="2762776" y="491320"/>
            <a:ext cx="3600224" cy="3771914"/>
          </a:xfrm>
          <a:prstGeom prst="rect">
            <a:avLst/>
          </a:prstGeom>
        </p:spPr>
      </p:pic>
      <p:pic>
        <p:nvPicPr>
          <p:cNvPr id="9" name="Bild 8" descr="Kanupark_Absetzer_Lippendorf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" b="1"/>
          <a:stretch/>
        </p:blipFill>
        <p:spPr>
          <a:xfrm>
            <a:off x="0" y="485774"/>
            <a:ext cx="2781000" cy="2038557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-9111" y="3901305"/>
            <a:ext cx="9144000" cy="346249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 anchor="ctr">
            <a:spAutoFit/>
          </a:bodyPr>
          <a:lstStyle/>
          <a:p>
            <a:r>
              <a:rPr lang="de-DE" dirty="0" smtClean="0">
                <a:latin typeface="BauOT"/>
              </a:rPr>
              <a:t>Leipzig, Neuseenland, </a:t>
            </a:r>
            <a:r>
              <a:rPr lang="de-DE" dirty="0" err="1" smtClean="0">
                <a:latin typeface="BauOT"/>
              </a:rPr>
              <a:t>Asisi-Panometer</a:t>
            </a:r>
            <a:r>
              <a:rPr lang="de-DE" dirty="0" smtClean="0">
                <a:latin typeface="BauOT"/>
              </a:rPr>
              <a:t>, Wasserfest, Spinnerei, </a:t>
            </a:r>
            <a:r>
              <a:rPr lang="de-DE" dirty="0" err="1" smtClean="0">
                <a:latin typeface="BauOT"/>
              </a:rPr>
              <a:t>SpinLab</a:t>
            </a:r>
            <a:endParaRPr lang="de-DE" dirty="0">
              <a:latin typeface="BauO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0" y="0"/>
            <a:ext cx="9144000" cy="500137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de-DE" sz="2800" dirty="0">
                <a:latin typeface="BauOT-Medium"/>
                <a:ea typeface="+mj-ea"/>
                <a:cs typeface="BauOT-Medium"/>
              </a:rPr>
              <a:t>Industriekultur</a:t>
            </a:r>
            <a:r>
              <a:rPr lang="de-DE" sz="2400" dirty="0">
                <a:latin typeface="BauOT"/>
              </a:rPr>
              <a:t> </a:t>
            </a:r>
            <a:r>
              <a:rPr lang="de-DE" sz="2800" dirty="0">
                <a:latin typeface="BauOT-Medium"/>
                <a:ea typeface="+mj-ea"/>
                <a:cs typeface="BauOT-Medium"/>
              </a:rPr>
              <a:t>= Erlebniskultur?</a:t>
            </a:r>
          </a:p>
        </p:txBody>
      </p:sp>
    </p:spTree>
    <p:extLst>
      <p:ext uri="{BB962C8B-B14F-4D97-AF65-F5344CB8AC3E}">
        <p14:creationId xmlns:p14="http://schemas.microsoft.com/office/powerpoint/2010/main" val="1538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IK LeipzigKessl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400"/>
            <a:ext cx="4651315" cy="3105000"/>
          </a:xfrm>
          <a:prstGeom prst="rect">
            <a:avLst/>
          </a:prstGeom>
        </p:spPr>
      </p:pic>
      <p:pic>
        <p:nvPicPr>
          <p:cNvPr id="2" name="Bild 1" descr="IVS 1828_VW_Sachse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34" y="649400"/>
            <a:ext cx="4478366" cy="3105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3903663"/>
            <a:ext cx="9144000" cy="346249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 anchor="ctr">
            <a:spAutoFit/>
          </a:bodyPr>
          <a:lstStyle/>
          <a:p>
            <a:r>
              <a:rPr lang="de-DE" dirty="0" smtClean="0">
                <a:latin typeface="BauOT"/>
              </a:rPr>
              <a:t>Leipzig: Gießerei, Zwickau: VW-Werk</a:t>
            </a:r>
            <a:endParaRPr lang="de-DE" dirty="0">
              <a:latin typeface="BauO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9144000" cy="500137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de-DE" sz="2800" dirty="0">
                <a:latin typeface="BauOT-Medium"/>
                <a:ea typeface="+mj-ea"/>
                <a:cs typeface="BauOT-Medium"/>
              </a:rPr>
              <a:t>Industriekultur</a:t>
            </a:r>
            <a:r>
              <a:rPr lang="de-DE" sz="2400" dirty="0">
                <a:latin typeface="BauOT"/>
              </a:rPr>
              <a:t> </a:t>
            </a:r>
            <a:r>
              <a:rPr lang="de-DE" sz="2800" dirty="0">
                <a:latin typeface="BauOT-Medium"/>
                <a:ea typeface="+mj-ea"/>
                <a:cs typeface="BauOT-Medium"/>
              </a:rPr>
              <a:t>= Arbeitskultur?</a:t>
            </a:r>
          </a:p>
        </p:txBody>
      </p:sp>
    </p:spTree>
    <p:extLst>
      <p:ext uri="{BB962C8B-B14F-4D97-AF65-F5344CB8AC3E}">
        <p14:creationId xmlns:p14="http://schemas.microsoft.com/office/powerpoint/2010/main" val="6649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B1B5D-ACA8-0D4D-B41E-FD3097251114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endParaRPr lang="de-DE" sz="1100" dirty="0"/>
          </a:p>
        </p:txBody>
      </p:sp>
      <p:pic>
        <p:nvPicPr>
          <p:cNvPr id="3" name="Bild 2" descr="Europa_Industrie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 t="29564" r="4249" b="16886"/>
          <a:stretch/>
        </p:blipFill>
        <p:spPr>
          <a:xfrm>
            <a:off x="0" y="0"/>
            <a:ext cx="9143999" cy="428102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" y="3702684"/>
            <a:ext cx="9143999" cy="584776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Helvetica Neue"/>
                <a:cs typeface="Helvetica Neue"/>
              </a:rPr>
              <a:t>Industrialisierte Kernregionen in Europa um 1900. A. </a:t>
            </a:r>
            <a:r>
              <a:rPr lang="de-DE" sz="1600" dirty="0" err="1" smtClean="0">
                <a:latin typeface="Helvetica Neue"/>
                <a:cs typeface="Helvetica Neue"/>
              </a:rPr>
              <a:t>Scobel</a:t>
            </a:r>
            <a:r>
              <a:rPr lang="de-DE" sz="1600" dirty="0" smtClean="0">
                <a:latin typeface="Helvetica Neue"/>
                <a:cs typeface="Helvetica Neue"/>
              </a:rPr>
              <a:t>: Handels-Atlas zur Verkehrs- und Wirtschaftsgeographie. Bielefeld 1902 (Ausschnitt)</a:t>
            </a:r>
            <a:endParaRPr lang="de-DE" sz="1600" dirty="0">
              <a:latin typeface="Helvetica Neue"/>
              <a:cs typeface="Helvetica Neue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" y="0"/>
            <a:ext cx="9143999" cy="523220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BauOT-Medium"/>
                <a:ea typeface="+mj-ea"/>
                <a:cs typeface="BauOT-Medium"/>
              </a:rPr>
              <a:t>Industriekultur in Europa</a:t>
            </a:r>
            <a:endParaRPr lang="de-DE" sz="2800" dirty="0">
              <a:latin typeface="BauOT-Medium"/>
              <a:ea typeface="+mj-ea"/>
              <a:cs typeface="BauOT-Medium"/>
            </a:endParaRPr>
          </a:p>
        </p:txBody>
      </p:sp>
    </p:spTree>
    <p:extLst>
      <p:ext uri="{BB962C8B-B14F-4D97-AF65-F5344CB8AC3E}">
        <p14:creationId xmlns:p14="http://schemas.microsoft.com/office/powerpoint/2010/main" val="91765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69686" y="1282407"/>
            <a:ext cx="8804629" cy="2885415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  <a:latin typeface="BauOT-Medium"/>
                <a:cs typeface="BauOT-Medium"/>
              </a:rPr>
              <a:t/>
            </a:r>
            <a:br>
              <a:rPr lang="de-DE" dirty="0" smtClean="0">
                <a:solidFill>
                  <a:schemeClr val="bg1">
                    <a:lumMod val="50000"/>
                  </a:schemeClr>
                </a:solidFill>
                <a:latin typeface="BauOT-Medium"/>
                <a:cs typeface="BauOT-Medium"/>
              </a:rPr>
            </a:br>
            <a:endParaRPr lang="de-DE" sz="3400" dirty="0">
              <a:solidFill>
                <a:schemeClr val="bg1">
                  <a:lumMod val="50000"/>
                </a:schemeClr>
              </a:solidFill>
              <a:latin typeface="BauOT"/>
              <a:cs typeface="BauO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99532"/>
          </a:xfrm>
        </p:spPr>
        <p:txBody>
          <a:bodyPr anchor="ctr"/>
          <a:lstStyle/>
          <a:p>
            <a:r>
              <a:rPr lang="de-DE" sz="2800" dirty="0">
                <a:latin typeface="BauOT-Medium"/>
                <a:cs typeface="BauOT-Medium"/>
              </a:rPr>
              <a:t>Industriekultur</a:t>
            </a:r>
            <a:r>
              <a:rPr lang="de-DE" sz="2800" dirty="0" smtClean="0">
                <a:solidFill>
                  <a:srgbClr val="000000"/>
                </a:solidFill>
                <a:latin typeface="BauOT-Medium"/>
                <a:cs typeface="BauOT-Medium"/>
              </a:rPr>
              <a:t> in Transformationsprozessen</a:t>
            </a:r>
            <a:endParaRPr lang="de-DE" sz="2800" dirty="0">
              <a:solidFill>
                <a:srgbClr val="000000"/>
              </a:solidFill>
            </a:endParaRPr>
          </a:p>
        </p:txBody>
      </p:sp>
      <p:pic>
        <p:nvPicPr>
          <p:cNvPr id="7" name="Bild 6" descr="Bergmannsblasorchester Schlema 0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7"/>
          <a:stretch/>
        </p:blipFill>
        <p:spPr>
          <a:xfrm>
            <a:off x="0" y="899532"/>
            <a:ext cx="4140927" cy="3348000"/>
          </a:xfrm>
          <a:prstGeom prst="rect">
            <a:avLst/>
          </a:prstGeom>
        </p:spPr>
      </p:pic>
      <p:pic>
        <p:nvPicPr>
          <p:cNvPr id="8" name="Bild 7" descr="IK LeipzigSpinLa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67" y="899532"/>
            <a:ext cx="5015732" cy="3348000"/>
          </a:xfrm>
          <a:prstGeom prst="rect">
            <a:avLst/>
          </a:prstGeom>
        </p:spPr>
      </p:pic>
      <p:sp>
        <p:nvSpPr>
          <p:cNvPr id="9" name="Textfeld 8"/>
          <p:cNvSpPr txBox="1">
            <a:spLocks/>
          </p:cNvSpPr>
          <p:nvPr/>
        </p:nvSpPr>
        <p:spPr>
          <a:xfrm>
            <a:off x="0" y="3901283"/>
            <a:ext cx="9144000" cy="346249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lIns="68580" tIns="34290" rIns="68580" bIns="34290" rtlCol="0" anchor="ctr">
            <a:spAutoFit/>
          </a:bodyPr>
          <a:lstStyle/>
          <a:p>
            <a:r>
              <a:rPr lang="de-DE" dirty="0" smtClean="0"/>
              <a:t>Vergangenheit – Gegenwart – Zukunft</a:t>
            </a:r>
          </a:p>
        </p:txBody>
      </p:sp>
    </p:spTree>
    <p:extLst>
      <p:ext uri="{BB962C8B-B14F-4D97-AF65-F5344CB8AC3E}">
        <p14:creationId xmlns:p14="http://schemas.microsoft.com/office/powerpoint/2010/main" val="128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69686" y="1282407"/>
            <a:ext cx="8804629" cy="2885415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de-DE" dirty="0" smtClean="0">
                <a:latin typeface="BauOT-Medium"/>
                <a:cs typeface="BauOT-Medium"/>
              </a:rPr>
              <a:t/>
            </a:r>
            <a:br>
              <a:rPr lang="de-DE" dirty="0" smtClean="0">
                <a:latin typeface="BauOT-Medium"/>
                <a:cs typeface="BauOT-Medium"/>
              </a:rPr>
            </a:br>
            <a:endParaRPr lang="de-DE" sz="3400" dirty="0">
              <a:latin typeface="BauOT"/>
              <a:cs typeface="BauO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800" dirty="0">
                <a:latin typeface="BauOT-Medium"/>
                <a:cs typeface="BauOT-Medium"/>
              </a:rPr>
              <a:t>Industriekultur</a:t>
            </a:r>
            <a:r>
              <a:rPr lang="de-DE" sz="2800" dirty="0" smtClean="0">
                <a:latin typeface="BauOT-Medium"/>
                <a:cs typeface="BauOT-Medium"/>
              </a:rPr>
              <a:t> in Europa</a:t>
            </a:r>
            <a:endParaRPr lang="de-DE" sz="280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81081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smtClean="0">
                <a:cs typeface="BauOT"/>
              </a:rPr>
              <a:t>Beschäftigung </a:t>
            </a:r>
            <a:r>
              <a:rPr lang="de-DE" sz="2000" dirty="0">
                <a:cs typeface="BauOT"/>
              </a:rPr>
              <a:t>mit Industriekultur ist ein europäisches </a:t>
            </a:r>
            <a:r>
              <a:rPr lang="de-DE" sz="2000" dirty="0" smtClean="0">
                <a:cs typeface="BauOT"/>
              </a:rPr>
              <a:t>Thema – Europa Ausgangspunkt der Industrialisierung seit dem späten 18. Jahrhundert.</a:t>
            </a:r>
          </a:p>
          <a:p>
            <a:pPr marL="0" indent="0">
              <a:buNone/>
            </a:pPr>
            <a:endParaRPr lang="de-DE" sz="2000" dirty="0" smtClean="0">
              <a:cs typeface="BauOT"/>
            </a:endParaRPr>
          </a:p>
          <a:p>
            <a:pPr marL="0" indent="0">
              <a:buNone/>
            </a:pPr>
            <a:r>
              <a:rPr lang="de-DE" sz="2000" dirty="0" smtClean="0">
                <a:cs typeface="BauOT"/>
              </a:rPr>
              <a:t>Beschäftigung mit Industriekultur erfolgt am stärksten in Regionen im Strukturwandel – in ganz Europa.</a:t>
            </a:r>
            <a:endParaRPr lang="de-DE" sz="2000" dirty="0">
              <a:cs typeface="BauOT"/>
            </a:endParaRPr>
          </a:p>
        </p:txBody>
      </p:sp>
    </p:spTree>
    <p:extLst>
      <p:ext uri="{BB962C8B-B14F-4D97-AF65-F5344CB8AC3E}">
        <p14:creationId xmlns:p14="http://schemas.microsoft.com/office/powerpoint/2010/main" val="38368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69686" y="1282407"/>
            <a:ext cx="8804629" cy="2885415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de-DE" dirty="0" smtClean="0">
                <a:latin typeface="BauOT-Medium"/>
                <a:cs typeface="BauOT-Medium"/>
              </a:rPr>
              <a:t/>
            </a:r>
            <a:br>
              <a:rPr lang="de-DE" dirty="0" smtClean="0">
                <a:latin typeface="BauOT-Medium"/>
                <a:cs typeface="BauOT-Medium"/>
              </a:rPr>
            </a:br>
            <a:endParaRPr lang="de-DE" sz="3400" dirty="0">
              <a:latin typeface="BauOT"/>
              <a:cs typeface="BauO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800" dirty="0" smtClean="0">
                <a:latin typeface="BauOT-Medium"/>
                <a:cs typeface="BauOT-Medium"/>
              </a:rPr>
              <a:t>Industriekultur in Sachsen</a:t>
            </a:r>
            <a:endParaRPr lang="de-DE" sz="280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81081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smtClean="0">
                <a:cs typeface="BauOT"/>
              </a:rPr>
              <a:t>Querschnittsthema aus der Mitte der Gesellschaft</a:t>
            </a:r>
          </a:p>
          <a:p>
            <a:pPr marL="0" indent="0">
              <a:buNone/>
            </a:pPr>
            <a:r>
              <a:rPr lang="de-DE" sz="2000" dirty="0" smtClean="0">
                <a:cs typeface="BauOT"/>
              </a:rPr>
              <a:t>Beschäftigung mit Industriekultur: kulturpolitische Aufgabe und Landesthema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smtClean="0">
                <a:cs typeface="BauOT"/>
              </a:rPr>
              <a:t>Netzwerk Industriekultur (alle Handelnden)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smtClean="0">
                <a:cs typeface="BauOT"/>
              </a:rPr>
              <a:t>interministerielle Arbeitsgruppe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smtClean="0">
                <a:cs typeface="BauOT"/>
              </a:rPr>
              <a:t>Koordinierungsstelle Industriekultur bei der Kulturstiftung des FS Sachsen (</a:t>
            </a:r>
            <a:r>
              <a:rPr lang="de-DE" sz="2000" dirty="0" err="1" smtClean="0">
                <a:cs typeface="BauOT"/>
              </a:rPr>
              <a:t>KdFS</a:t>
            </a:r>
            <a:r>
              <a:rPr lang="de-DE" sz="2000" dirty="0" smtClean="0">
                <a:cs typeface="BauOT"/>
              </a:rPr>
              <a:t>): </a:t>
            </a:r>
            <a:r>
              <a:rPr lang="de-DE" sz="2000" dirty="0">
                <a:cs typeface="BauOT"/>
              </a:rPr>
              <a:t>i</a:t>
            </a:r>
            <a:r>
              <a:rPr lang="de-DE" sz="2000" dirty="0" smtClean="0">
                <a:cs typeface="BauOT"/>
              </a:rPr>
              <a:t>nformieren, vernetzen, beraten, fördern</a:t>
            </a:r>
          </a:p>
          <a:p>
            <a:pPr marL="0" indent="0">
              <a:buNone/>
            </a:pPr>
            <a:r>
              <a:rPr lang="de-DE" sz="2000" dirty="0" smtClean="0">
                <a:cs typeface="BauOT"/>
              </a:rPr>
              <a:t>Höhepunkte 2020: Jahr der Industriekultur und 4. Sächsische Landesausstellung</a:t>
            </a:r>
          </a:p>
          <a:p>
            <a:pPr marL="0" indent="0">
              <a:buNone/>
            </a:pPr>
            <a:endParaRPr lang="de-DE" sz="2000" dirty="0" smtClean="0">
              <a:cs typeface="BauOT"/>
            </a:endParaRPr>
          </a:p>
        </p:txBody>
      </p:sp>
    </p:spTree>
    <p:extLst>
      <p:ext uri="{BB962C8B-B14F-4D97-AF65-F5344CB8AC3E}">
        <p14:creationId xmlns:p14="http://schemas.microsoft.com/office/powerpoint/2010/main" val="9487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Microsoft Office PowerPoint</Application>
  <PresentationFormat>Bildschirmpräsentation (16:9)</PresentationFormat>
  <Paragraphs>132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Avenir Book</vt:lpstr>
      <vt:lpstr>BauOT</vt:lpstr>
      <vt:lpstr>BauOT-Medium</vt:lpstr>
      <vt:lpstr>Calibri</vt:lpstr>
      <vt:lpstr>Helvetica Neue</vt:lpstr>
      <vt:lpstr>Office-Design</vt:lpstr>
      <vt:lpstr>Industriekultur in Sachsen: Erinnern – Erleben – Gestalten</vt:lpstr>
      <vt:lpstr>PowerPoint-Präsentation</vt:lpstr>
      <vt:lpstr>PowerPoint-Präsentation</vt:lpstr>
      <vt:lpstr> </vt:lpstr>
      <vt:lpstr>PowerPoint-Präsentation</vt:lpstr>
      <vt:lpstr>PowerPoint-Präsentation</vt:lpstr>
      <vt:lpstr>Industriekultur in Transformationsprozessen</vt:lpstr>
      <vt:lpstr>Industriekultur in Europa</vt:lpstr>
      <vt:lpstr>Industriekultur in Sachsen</vt:lpstr>
      <vt:lpstr>PowerPoint-Präsentation</vt:lpstr>
      <vt:lpstr>PowerPoint-Präsentation</vt:lpstr>
      <vt:lpstr>PowerPoint-Präsentation</vt:lpstr>
      <vt:lpstr>PowerPoint-Präsentation</vt:lpstr>
      <vt:lpstr>Industriekultur und ländlicher Raum</vt:lpstr>
      <vt:lpstr>PowerPoint-Präsentation</vt:lpstr>
      <vt:lpstr>PowerPoint-Präsentation</vt:lpstr>
      <vt:lpstr>Zum Weiterlesen</vt:lpstr>
    </vt:vector>
  </TitlesOfParts>
  <Company>Heimrich &amp; Hannot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Bodo Körsten</dc:creator>
  <cp:lastModifiedBy>Schaal, Dirk Dr. - KdFS</cp:lastModifiedBy>
  <cp:revision>86</cp:revision>
  <cp:lastPrinted>2019-05-07T13:31:28Z</cp:lastPrinted>
  <dcterms:created xsi:type="dcterms:W3CDTF">2018-11-02T12:51:44Z</dcterms:created>
  <dcterms:modified xsi:type="dcterms:W3CDTF">2019-05-07T14:34:15Z</dcterms:modified>
</cp:coreProperties>
</file>