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5.jpg" ContentType="image/jpg"/>
  <Override PartName="/ppt/media/image16.jpg" ContentType="image/jpg"/>
  <Override PartName="/ppt/media/image18.jpg" ContentType="image/jpg"/>
  <Override PartName="/ppt/media/image19.jpg" ContentType="image/jpg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4" r:id="rId2"/>
    <p:sldId id="320" r:id="rId3"/>
    <p:sldId id="318" r:id="rId4"/>
    <p:sldId id="321" r:id="rId5"/>
    <p:sldId id="323" r:id="rId6"/>
    <p:sldId id="329" r:id="rId7"/>
    <p:sldId id="324" r:id="rId8"/>
    <p:sldId id="332" r:id="rId9"/>
    <p:sldId id="325" r:id="rId10"/>
    <p:sldId id="326" r:id="rId11"/>
    <p:sldId id="327" r:id="rId12"/>
    <p:sldId id="328" r:id="rId13"/>
    <p:sldId id="335" r:id="rId14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8" autoAdjust="0"/>
    <p:restoredTop sz="94660"/>
  </p:normalViewPr>
  <p:slideViewPr>
    <p:cSldViewPr>
      <p:cViewPr varScale="1">
        <p:scale>
          <a:sx n="140" d="100"/>
          <a:sy n="140" d="100"/>
        </p:scale>
        <p:origin x="-3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9563E-EAF4-4840-A962-595D219DBCB0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707BFDF4-CF70-4E00-B417-78B29C6D9166}">
      <dgm:prSet phldrT="[Text]" custT="1"/>
      <dgm:spPr/>
      <dgm:t>
        <a:bodyPr/>
        <a:lstStyle/>
        <a:p>
          <a:r>
            <a:rPr lang="de-DE" sz="1200" b="1" dirty="0"/>
            <a:t>Regional- und Wirtschafts-förderung</a:t>
          </a:r>
        </a:p>
      </dgm:t>
    </dgm:pt>
    <dgm:pt modelId="{E59C5663-A109-42F7-8A59-6A305DA1C240}" type="parTrans" cxnId="{4B281AC2-74C6-4435-B955-A7B5DC71BD2E}">
      <dgm:prSet/>
      <dgm:spPr/>
      <dgm:t>
        <a:bodyPr/>
        <a:lstStyle/>
        <a:p>
          <a:endParaRPr lang="de-DE"/>
        </a:p>
      </dgm:t>
    </dgm:pt>
    <dgm:pt modelId="{2D145937-6101-427E-B727-232BD3788F06}" type="sibTrans" cxnId="{4B281AC2-74C6-4435-B955-A7B5DC71BD2E}">
      <dgm:prSet/>
      <dgm:spPr/>
      <dgm:t>
        <a:bodyPr/>
        <a:lstStyle/>
        <a:p>
          <a:endParaRPr lang="de-DE"/>
        </a:p>
      </dgm:t>
    </dgm:pt>
    <dgm:pt modelId="{4C29C583-9E15-4A6C-BEB8-7DC553C7B568}">
      <dgm:prSet phldrT="[Text]" custT="1"/>
      <dgm:spPr/>
      <dgm:t>
        <a:bodyPr/>
        <a:lstStyle/>
        <a:p>
          <a:r>
            <a:rPr lang="de-DE" sz="1100" b="1" dirty="0"/>
            <a:t>EFRE/ESF - Rahmenrichtlinie</a:t>
          </a:r>
        </a:p>
      </dgm:t>
    </dgm:pt>
    <dgm:pt modelId="{EE04CA40-D945-411F-99D4-F9C2C7CD424E}" type="parTrans" cxnId="{7E73E2ED-3A6A-4057-8E46-321D8571E5E6}">
      <dgm:prSet/>
      <dgm:spPr/>
      <dgm:t>
        <a:bodyPr/>
        <a:lstStyle/>
        <a:p>
          <a:endParaRPr lang="de-DE" sz="3200"/>
        </a:p>
      </dgm:t>
    </dgm:pt>
    <dgm:pt modelId="{13E90453-443D-4EE9-B09C-C8C9CBEB088F}" type="sibTrans" cxnId="{7E73E2ED-3A6A-4057-8E46-321D8571E5E6}">
      <dgm:prSet/>
      <dgm:spPr/>
      <dgm:t>
        <a:bodyPr/>
        <a:lstStyle/>
        <a:p>
          <a:endParaRPr lang="de-DE"/>
        </a:p>
      </dgm:t>
    </dgm:pt>
    <dgm:pt modelId="{0FB4FE93-1D19-4204-AA4D-2565522CE4F0}">
      <dgm:prSet phldrT="[Text]" custT="1"/>
      <dgm:spPr/>
      <dgm:t>
        <a:bodyPr/>
        <a:lstStyle/>
        <a:p>
          <a:r>
            <a:rPr lang="de-DE" sz="1400" b="1" dirty="0"/>
            <a:t>Daseins-</a:t>
          </a:r>
          <a:br>
            <a:rPr lang="de-DE" sz="1400" b="1" dirty="0"/>
          </a:br>
          <a:r>
            <a:rPr lang="de-DE" sz="1400" b="1" dirty="0"/>
            <a:t>vorsorge</a:t>
          </a:r>
        </a:p>
      </dgm:t>
    </dgm:pt>
    <dgm:pt modelId="{17B7C848-5653-4FC1-879F-6B0DDD196FF4}" type="parTrans" cxnId="{5BE30EC4-1A49-4A4C-8E28-A7DBC678E5F9}">
      <dgm:prSet/>
      <dgm:spPr/>
      <dgm:t>
        <a:bodyPr/>
        <a:lstStyle/>
        <a:p>
          <a:endParaRPr lang="de-DE"/>
        </a:p>
      </dgm:t>
    </dgm:pt>
    <dgm:pt modelId="{700D2572-8822-441A-B279-EC3A50A1BFD9}" type="sibTrans" cxnId="{5BE30EC4-1A49-4A4C-8E28-A7DBC678E5F9}">
      <dgm:prSet/>
      <dgm:spPr/>
      <dgm:t>
        <a:bodyPr/>
        <a:lstStyle/>
        <a:p>
          <a:endParaRPr lang="de-DE"/>
        </a:p>
      </dgm:t>
    </dgm:pt>
    <dgm:pt modelId="{0B72A1F9-6462-4EB3-B7F9-67B6C481E760}">
      <dgm:prSet phldrT="[Text]" custT="1"/>
      <dgm:spPr/>
      <dgm:t>
        <a:bodyPr/>
        <a:lstStyle/>
        <a:p>
          <a:r>
            <a:rPr lang="de-DE" sz="1000" b="1" dirty="0"/>
            <a:t>RL Demografie</a:t>
          </a:r>
          <a:r>
            <a:rPr lang="de-DE" sz="1100" b="1" dirty="0"/>
            <a:t/>
          </a:r>
          <a:br>
            <a:rPr lang="de-DE" sz="1100" b="1" dirty="0"/>
          </a:br>
          <a:r>
            <a:rPr lang="de-DE" sz="1050" b="0" dirty="0"/>
            <a:t>(SK)</a:t>
          </a:r>
        </a:p>
      </dgm:t>
    </dgm:pt>
    <dgm:pt modelId="{782D603E-369E-4ADB-94D0-36C6489DE7F3}" type="parTrans" cxnId="{B9EC22AC-9BC6-42D4-898A-C28C61512B55}">
      <dgm:prSet/>
      <dgm:spPr/>
      <dgm:t>
        <a:bodyPr/>
        <a:lstStyle/>
        <a:p>
          <a:endParaRPr lang="de-DE" sz="3200"/>
        </a:p>
      </dgm:t>
    </dgm:pt>
    <dgm:pt modelId="{23478305-259F-49B9-9EEE-0C6C75666B8F}" type="sibTrans" cxnId="{B9EC22AC-9BC6-42D4-898A-C28C61512B55}">
      <dgm:prSet/>
      <dgm:spPr/>
      <dgm:t>
        <a:bodyPr/>
        <a:lstStyle/>
        <a:p>
          <a:endParaRPr lang="de-DE"/>
        </a:p>
      </dgm:t>
    </dgm:pt>
    <dgm:pt modelId="{00456FA6-9532-4269-84EE-EFAD07331D2C}">
      <dgm:prSet phldrT="[Text]" custT="1"/>
      <dgm:spPr/>
      <dgm:t>
        <a:bodyPr/>
        <a:lstStyle/>
        <a:p>
          <a:r>
            <a:rPr lang="de-DE" sz="1100" b="1" dirty="0"/>
            <a:t>RL – ÖPNV</a:t>
          </a:r>
        </a:p>
        <a:p>
          <a:r>
            <a:rPr lang="de-DE" sz="1050" b="0" dirty="0"/>
            <a:t>(SMWA)</a:t>
          </a:r>
        </a:p>
      </dgm:t>
    </dgm:pt>
    <dgm:pt modelId="{ABF182EA-929E-4386-B796-E1238028EDA7}" type="parTrans" cxnId="{7A130D8A-FE43-459B-BF12-723F0F9CCDA9}">
      <dgm:prSet/>
      <dgm:spPr/>
      <dgm:t>
        <a:bodyPr/>
        <a:lstStyle/>
        <a:p>
          <a:endParaRPr lang="de-DE" sz="3200"/>
        </a:p>
      </dgm:t>
    </dgm:pt>
    <dgm:pt modelId="{48692D91-F408-4F33-9E39-C73F66B6B5BD}" type="sibTrans" cxnId="{7A130D8A-FE43-459B-BF12-723F0F9CCDA9}">
      <dgm:prSet/>
      <dgm:spPr/>
      <dgm:t>
        <a:bodyPr/>
        <a:lstStyle/>
        <a:p>
          <a:endParaRPr lang="de-DE"/>
        </a:p>
      </dgm:t>
    </dgm:pt>
    <dgm:pt modelId="{A96CF3B3-AFBF-4985-B57E-F9DFC1BB96C7}">
      <dgm:prSet phldrT="[Text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de-DE" sz="1200" b="1" dirty="0"/>
            <a:t>FR-Regio</a:t>
          </a:r>
        </a:p>
        <a:p>
          <a:r>
            <a:rPr lang="de-DE" sz="1050" b="1" dirty="0"/>
            <a:t>(SMI)</a:t>
          </a:r>
        </a:p>
      </dgm:t>
    </dgm:pt>
    <dgm:pt modelId="{B71F4082-7646-449F-82E3-77B53EFEFB95}" type="parTrans" cxnId="{C4D26EEB-E516-409D-A8C4-059DCB2A4E06}">
      <dgm:prSet/>
      <dgm:spPr/>
      <dgm:t>
        <a:bodyPr/>
        <a:lstStyle/>
        <a:p>
          <a:endParaRPr lang="de-DE" sz="3200"/>
        </a:p>
      </dgm:t>
    </dgm:pt>
    <dgm:pt modelId="{0D2FBF00-D3E8-45DF-8C3A-C9849389AB41}" type="sibTrans" cxnId="{C4D26EEB-E516-409D-A8C4-059DCB2A4E06}">
      <dgm:prSet/>
      <dgm:spPr/>
      <dgm:t>
        <a:bodyPr/>
        <a:lstStyle/>
        <a:p>
          <a:endParaRPr lang="de-DE"/>
        </a:p>
      </dgm:t>
    </dgm:pt>
    <dgm:pt modelId="{E7B262F5-BFD7-40D9-91F6-AE0B44B16BE1}">
      <dgm:prSet phldrT="[Text]" custT="1"/>
      <dgm:spPr/>
      <dgm:t>
        <a:bodyPr/>
        <a:lstStyle/>
        <a:p>
          <a:endParaRPr lang="de-DE" sz="1600" dirty="0"/>
        </a:p>
        <a:p>
          <a:r>
            <a:rPr lang="de-DE" sz="1200" b="1" dirty="0"/>
            <a:t>Kultur, Bildung und Tourismus</a:t>
          </a:r>
        </a:p>
        <a:p>
          <a:endParaRPr lang="de-DE" sz="1200" b="1" dirty="0"/>
        </a:p>
      </dgm:t>
    </dgm:pt>
    <dgm:pt modelId="{9DA6CA74-EFEF-433E-806B-E073880FB042}" type="parTrans" cxnId="{8D70F48A-3678-41FE-8046-74CEA2057EAE}">
      <dgm:prSet/>
      <dgm:spPr/>
      <dgm:t>
        <a:bodyPr/>
        <a:lstStyle/>
        <a:p>
          <a:endParaRPr lang="de-DE"/>
        </a:p>
      </dgm:t>
    </dgm:pt>
    <dgm:pt modelId="{48978FEF-6B65-46A8-92FA-028EE18DAC49}" type="sibTrans" cxnId="{8D70F48A-3678-41FE-8046-74CEA2057EAE}">
      <dgm:prSet/>
      <dgm:spPr/>
      <dgm:t>
        <a:bodyPr/>
        <a:lstStyle/>
        <a:p>
          <a:endParaRPr lang="de-DE"/>
        </a:p>
      </dgm:t>
    </dgm:pt>
    <dgm:pt modelId="{8684B434-77A8-4BFD-A884-2ED81FB9B859}">
      <dgm:prSet phldrT="[Text]" custT="1"/>
      <dgm:spPr/>
      <dgm:t>
        <a:bodyPr/>
        <a:lstStyle/>
        <a:p>
          <a:r>
            <a:rPr lang="de-DE" sz="1050" b="1" dirty="0"/>
            <a:t>RL Digitale Offensive Sachsen</a:t>
          </a:r>
        </a:p>
        <a:p>
          <a:r>
            <a:rPr lang="de-DE" sz="1050" b="0" dirty="0"/>
            <a:t>(SMWA)</a:t>
          </a:r>
          <a:endParaRPr lang="de-DE" sz="1400" b="0" dirty="0"/>
        </a:p>
      </dgm:t>
    </dgm:pt>
    <dgm:pt modelId="{8677D972-D8EF-4962-8314-22EE7471C652}" type="parTrans" cxnId="{72971135-7D8B-4E4E-8238-29D1B387C69F}">
      <dgm:prSet/>
      <dgm:spPr/>
      <dgm:t>
        <a:bodyPr/>
        <a:lstStyle/>
        <a:p>
          <a:endParaRPr lang="de-DE" sz="3200"/>
        </a:p>
      </dgm:t>
    </dgm:pt>
    <dgm:pt modelId="{42DA9052-58E8-42FA-B86B-F0D6BC96BD68}" type="sibTrans" cxnId="{72971135-7D8B-4E4E-8238-29D1B387C69F}">
      <dgm:prSet/>
      <dgm:spPr/>
      <dgm:t>
        <a:bodyPr/>
        <a:lstStyle/>
        <a:p>
          <a:endParaRPr lang="de-DE"/>
        </a:p>
      </dgm:t>
    </dgm:pt>
    <dgm:pt modelId="{26F2C9FC-DD9D-4C8A-AAC3-B3DF05A85BF5}">
      <dgm:prSet phldrT="[Text]" custT="1"/>
      <dgm:spPr>
        <a:pattFill prst="ltDnDiag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de-DE" sz="1100" b="1" dirty="0"/>
            <a:t>FRL Denkmal-förderung</a:t>
          </a:r>
        </a:p>
        <a:p>
          <a:r>
            <a:rPr lang="de-DE" sz="1050" b="0" dirty="0"/>
            <a:t>(SMI)</a:t>
          </a:r>
        </a:p>
      </dgm:t>
    </dgm:pt>
    <dgm:pt modelId="{FB651D98-73CD-43C3-9A5B-E64F6E443183}" type="parTrans" cxnId="{E16453E7-4549-4451-ADE2-FC8678F1193C}">
      <dgm:prSet/>
      <dgm:spPr/>
      <dgm:t>
        <a:bodyPr/>
        <a:lstStyle/>
        <a:p>
          <a:endParaRPr lang="de-DE" sz="3200"/>
        </a:p>
      </dgm:t>
    </dgm:pt>
    <dgm:pt modelId="{FD16BFDF-0DC2-4B21-B854-F85F0B7C70AD}" type="sibTrans" cxnId="{E16453E7-4549-4451-ADE2-FC8678F1193C}">
      <dgm:prSet/>
      <dgm:spPr/>
      <dgm:t>
        <a:bodyPr/>
        <a:lstStyle/>
        <a:p>
          <a:endParaRPr lang="de-DE"/>
        </a:p>
      </dgm:t>
    </dgm:pt>
    <dgm:pt modelId="{4DD7A7DC-1FF0-4DDB-9545-DB89819478C8}">
      <dgm:prSet phldrT="[Text]" custT="1"/>
      <dgm:spPr/>
      <dgm:t>
        <a:bodyPr/>
        <a:lstStyle/>
        <a:p>
          <a:r>
            <a:rPr lang="de-DE" sz="1100" b="1" dirty="0"/>
            <a:t>FRL </a:t>
          </a:r>
          <a:r>
            <a:rPr lang="de-DE" sz="1100" b="1" dirty="0" err="1"/>
            <a:t>SchulInfra</a:t>
          </a:r>
          <a:endParaRPr lang="de-DE" sz="1100" b="1" dirty="0"/>
        </a:p>
        <a:p>
          <a:r>
            <a:rPr lang="de-DE" sz="1050" b="0" dirty="0"/>
            <a:t>(SMK)</a:t>
          </a:r>
        </a:p>
      </dgm:t>
    </dgm:pt>
    <dgm:pt modelId="{4846B323-BE87-4982-9899-D80385014985}" type="parTrans" cxnId="{ABE14E34-31A7-4860-9D6B-EECDCCF7D601}">
      <dgm:prSet/>
      <dgm:spPr/>
      <dgm:t>
        <a:bodyPr/>
        <a:lstStyle/>
        <a:p>
          <a:endParaRPr lang="de-DE" sz="3200"/>
        </a:p>
      </dgm:t>
    </dgm:pt>
    <dgm:pt modelId="{0E849314-4B75-4850-BFE7-D2859A515D90}" type="sibTrans" cxnId="{ABE14E34-31A7-4860-9D6B-EECDCCF7D601}">
      <dgm:prSet/>
      <dgm:spPr/>
      <dgm:t>
        <a:bodyPr/>
        <a:lstStyle/>
        <a:p>
          <a:endParaRPr lang="de-DE"/>
        </a:p>
      </dgm:t>
    </dgm:pt>
    <dgm:pt modelId="{951162BB-9E00-4564-9358-6E0A0FE6B3FE}">
      <dgm:prSet phldrT="[Text]" custT="1"/>
      <dgm:spPr/>
      <dgm:t>
        <a:bodyPr/>
        <a:lstStyle/>
        <a:p>
          <a:r>
            <a:rPr lang="de-DE" sz="1200" b="1" dirty="0"/>
            <a:t>Landesplanung, Städtebau, Verkehr</a:t>
          </a:r>
        </a:p>
      </dgm:t>
    </dgm:pt>
    <dgm:pt modelId="{E67A372D-270D-44CE-ABF1-248BB1B34DE1}" type="parTrans" cxnId="{EFD50442-2AF6-4AB3-8B0B-423A0203D567}">
      <dgm:prSet/>
      <dgm:spPr/>
      <dgm:t>
        <a:bodyPr/>
        <a:lstStyle/>
        <a:p>
          <a:endParaRPr lang="de-DE"/>
        </a:p>
      </dgm:t>
    </dgm:pt>
    <dgm:pt modelId="{42D4A0B4-E766-49E2-8E3E-709BB0B514FF}" type="sibTrans" cxnId="{EFD50442-2AF6-4AB3-8B0B-423A0203D567}">
      <dgm:prSet/>
      <dgm:spPr/>
      <dgm:t>
        <a:bodyPr/>
        <a:lstStyle/>
        <a:p>
          <a:endParaRPr lang="de-DE"/>
        </a:p>
      </dgm:t>
    </dgm:pt>
    <dgm:pt modelId="{1C83684D-2DFA-4132-8969-B477E6D48D3D}">
      <dgm:prSet phldrT="[Text]" custT="1"/>
      <dgm:spPr>
        <a:pattFill prst="ltDnDiag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de-DE" sz="1100" b="1" dirty="0"/>
            <a:t>RL Brachflächen-revitalisierung</a:t>
          </a:r>
        </a:p>
        <a:p>
          <a:r>
            <a:rPr lang="de-DE" sz="1050" b="0" dirty="0"/>
            <a:t>(SMI)</a:t>
          </a:r>
        </a:p>
      </dgm:t>
    </dgm:pt>
    <dgm:pt modelId="{ECD449D2-A71B-45C4-AD28-1F79C0F067EF}" type="parTrans" cxnId="{9777ECA1-BCA3-44D5-856E-9FDFD0C2DB41}">
      <dgm:prSet/>
      <dgm:spPr/>
      <dgm:t>
        <a:bodyPr/>
        <a:lstStyle/>
        <a:p>
          <a:endParaRPr lang="de-DE" sz="3200"/>
        </a:p>
      </dgm:t>
    </dgm:pt>
    <dgm:pt modelId="{6B6E4A4A-AFF7-4D52-8F53-8DC11330E640}" type="sibTrans" cxnId="{9777ECA1-BCA3-44D5-856E-9FDFD0C2DB41}">
      <dgm:prSet/>
      <dgm:spPr/>
      <dgm:t>
        <a:bodyPr/>
        <a:lstStyle/>
        <a:p>
          <a:endParaRPr lang="de-DE"/>
        </a:p>
      </dgm:t>
    </dgm:pt>
    <dgm:pt modelId="{69DFCF50-EE28-406C-B0EE-C1FC61EF7A33}">
      <dgm:prSet phldrT="[Text]" custT="1"/>
      <dgm:spPr>
        <a:pattFill prst="ltDnDiag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de-DE" sz="1050" b="1" dirty="0"/>
            <a:t>RL Nachhaltige Stadtentwicklung EFRE</a:t>
          </a:r>
        </a:p>
        <a:p>
          <a:r>
            <a:rPr lang="de-DE" sz="1000" b="0" dirty="0"/>
            <a:t>(SMI</a:t>
          </a:r>
          <a:r>
            <a:rPr lang="de-DE" sz="1050" b="0" dirty="0"/>
            <a:t>)</a:t>
          </a:r>
        </a:p>
      </dgm:t>
    </dgm:pt>
    <dgm:pt modelId="{3EA9BA96-7400-41FC-8282-A4C31B6796D3}" type="parTrans" cxnId="{2876D3C8-B48C-4875-8DEB-0290ED7A80C2}">
      <dgm:prSet/>
      <dgm:spPr/>
      <dgm:t>
        <a:bodyPr/>
        <a:lstStyle/>
        <a:p>
          <a:endParaRPr lang="de-DE" sz="3200"/>
        </a:p>
      </dgm:t>
    </dgm:pt>
    <dgm:pt modelId="{8A641005-415E-4357-9775-C164CE4379B1}" type="sibTrans" cxnId="{2876D3C8-B48C-4875-8DEB-0290ED7A80C2}">
      <dgm:prSet/>
      <dgm:spPr/>
      <dgm:t>
        <a:bodyPr/>
        <a:lstStyle/>
        <a:p>
          <a:endParaRPr lang="de-DE"/>
        </a:p>
      </dgm:t>
    </dgm:pt>
    <dgm:pt modelId="{56A747E9-E157-4CBA-8908-EAA742D9EF75}">
      <dgm:prSet phldrT="[Text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de-DE" sz="1100" b="1" dirty="0"/>
            <a:t>RL LE/2014</a:t>
          </a:r>
        </a:p>
        <a:p>
          <a:r>
            <a:rPr lang="de-DE" sz="1050" b="0" dirty="0"/>
            <a:t>(SMUL)</a:t>
          </a:r>
        </a:p>
      </dgm:t>
    </dgm:pt>
    <dgm:pt modelId="{FF2F7861-8575-4334-A1A0-AD4DC9E79CF5}" type="parTrans" cxnId="{A0561D3D-6E81-4CCB-992B-4B6A1348342D}">
      <dgm:prSet/>
      <dgm:spPr/>
      <dgm:t>
        <a:bodyPr/>
        <a:lstStyle/>
        <a:p>
          <a:endParaRPr lang="de-DE" sz="3200"/>
        </a:p>
      </dgm:t>
    </dgm:pt>
    <dgm:pt modelId="{864D43A6-4633-49A6-964E-0010F9E6FEDC}" type="sibTrans" cxnId="{A0561D3D-6E81-4CCB-992B-4B6A1348342D}">
      <dgm:prSet/>
      <dgm:spPr/>
      <dgm:t>
        <a:bodyPr/>
        <a:lstStyle/>
        <a:p>
          <a:endParaRPr lang="de-DE"/>
        </a:p>
      </dgm:t>
    </dgm:pt>
    <dgm:pt modelId="{6FA8F600-5557-41D5-B359-DC73649CFFA4}">
      <dgm:prSet phldrT="[Text]" custT="1"/>
      <dgm:spPr/>
      <dgm:t>
        <a:bodyPr/>
        <a:lstStyle/>
        <a:p>
          <a:r>
            <a:rPr lang="de-DE" sz="1100" b="1" dirty="0"/>
            <a:t>RL </a:t>
          </a:r>
          <a:r>
            <a:rPr lang="de-DE" sz="1100" b="1" dirty="0" err="1"/>
            <a:t>KStB</a:t>
          </a:r>
          <a:r>
            <a:rPr lang="de-DE" sz="1100" b="1" dirty="0"/>
            <a:t> </a:t>
          </a:r>
          <a:br>
            <a:rPr lang="de-DE" sz="1100" b="1" dirty="0"/>
          </a:br>
          <a:r>
            <a:rPr lang="de-DE" sz="1000" b="1" dirty="0"/>
            <a:t>(Förderung von Straßen- und Brückenbauvor-haben kommunaler Baulastträger)</a:t>
          </a:r>
        </a:p>
        <a:p>
          <a:r>
            <a:rPr lang="de-DE" sz="1050" b="0" dirty="0"/>
            <a:t>(SMWA)</a:t>
          </a:r>
        </a:p>
      </dgm:t>
    </dgm:pt>
    <dgm:pt modelId="{4CD3D8AA-190F-4AEC-855D-AC4D6556581E}" type="parTrans" cxnId="{3AD1F09E-8D90-4CD6-B239-C21035FCA367}">
      <dgm:prSet/>
      <dgm:spPr/>
      <dgm:t>
        <a:bodyPr/>
        <a:lstStyle/>
        <a:p>
          <a:endParaRPr lang="de-DE" sz="3200"/>
        </a:p>
      </dgm:t>
    </dgm:pt>
    <dgm:pt modelId="{4345626D-6EE6-4057-9E07-580B3AABECAC}" type="sibTrans" cxnId="{3AD1F09E-8D90-4CD6-B239-C21035FCA367}">
      <dgm:prSet/>
      <dgm:spPr/>
      <dgm:t>
        <a:bodyPr/>
        <a:lstStyle/>
        <a:p>
          <a:endParaRPr lang="de-DE"/>
        </a:p>
      </dgm:t>
    </dgm:pt>
    <dgm:pt modelId="{E7EB99BC-A9BA-45BB-B426-C3C0033954CD}">
      <dgm:prSet phldrT="[Text]" custT="1"/>
      <dgm:spPr>
        <a:pattFill prst="ltDnDiag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de-DE" sz="1100" b="1" dirty="0"/>
            <a:t>FRL Tourismus</a:t>
          </a:r>
        </a:p>
        <a:p>
          <a:r>
            <a:rPr lang="de-DE" sz="1050" b="0" dirty="0"/>
            <a:t>(SMWA)</a:t>
          </a:r>
        </a:p>
      </dgm:t>
    </dgm:pt>
    <dgm:pt modelId="{595518B8-A1B9-4AF1-8F21-F0161DD5DB47}" type="parTrans" cxnId="{8BA14CC6-18CB-4FEF-8ED4-5D2A3BD73DD7}">
      <dgm:prSet/>
      <dgm:spPr/>
      <dgm:t>
        <a:bodyPr/>
        <a:lstStyle/>
        <a:p>
          <a:endParaRPr lang="de-DE" sz="3200"/>
        </a:p>
      </dgm:t>
    </dgm:pt>
    <dgm:pt modelId="{B3DEED06-27E1-4E1F-A4F4-6A76F10B76B3}" type="sibTrans" cxnId="{8BA14CC6-18CB-4FEF-8ED4-5D2A3BD73DD7}">
      <dgm:prSet/>
      <dgm:spPr/>
      <dgm:t>
        <a:bodyPr/>
        <a:lstStyle/>
        <a:p>
          <a:endParaRPr lang="de-DE"/>
        </a:p>
      </dgm:t>
    </dgm:pt>
    <dgm:pt modelId="{7D8627F8-4CB0-46E1-8B56-F73C71CD44FE}">
      <dgm:prSet phldrT="[Text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de-DE" sz="1000" b="1" dirty="0"/>
            <a:t>Bund-Länder-Programme zur Städtebauförderung</a:t>
          </a:r>
        </a:p>
        <a:p>
          <a:r>
            <a:rPr lang="de-DE" sz="1000" b="1" dirty="0"/>
            <a:t> („Stadtumbau Ost“, „Kleinere Städten und Gemeinden“, </a:t>
          </a:r>
          <a:r>
            <a:rPr lang="de-DE" sz="1000" b="1" dirty="0" err="1"/>
            <a:t>ect</a:t>
          </a:r>
          <a:r>
            <a:rPr lang="de-DE" sz="1000" b="1" dirty="0"/>
            <a:t>.)</a:t>
          </a:r>
        </a:p>
      </dgm:t>
    </dgm:pt>
    <dgm:pt modelId="{1D8DAA4D-ACCD-4028-9357-F30B277F8AF7}" type="parTrans" cxnId="{62BB8DCE-6DAE-477B-8B37-50FEB87AB4E7}">
      <dgm:prSet/>
      <dgm:spPr/>
      <dgm:t>
        <a:bodyPr/>
        <a:lstStyle/>
        <a:p>
          <a:endParaRPr lang="de-DE"/>
        </a:p>
      </dgm:t>
    </dgm:pt>
    <dgm:pt modelId="{0197B04E-319D-49D9-9B63-BC0AA8DE3A03}" type="sibTrans" cxnId="{62BB8DCE-6DAE-477B-8B37-50FEB87AB4E7}">
      <dgm:prSet/>
      <dgm:spPr/>
      <dgm:t>
        <a:bodyPr/>
        <a:lstStyle/>
        <a:p>
          <a:endParaRPr lang="de-DE"/>
        </a:p>
      </dgm:t>
    </dgm:pt>
    <dgm:pt modelId="{B4494CAC-DC42-4B8D-8B49-5DE0D122B10E}">
      <dgm:prSet phldrT="[Text]" custT="1"/>
      <dgm:spPr/>
      <dgm:t>
        <a:bodyPr/>
        <a:lstStyle/>
        <a:p>
          <a:r>
            <a:rPr lang="de-DE" sz="1100" b="1" dirty="0"/>
            <a:t>Sportförder-richtlinie</a:t>
          </a:r>
          <a:br>
            <a:rPr lang="de-DE" sz="1100" b="1" dirty="0"/>
          </a:br>
          <a:r>
            <a:rPr lang="de-DE" sz="1050" b="0" dirty="0"/>
            <a:t>(SMI</a:t>
          </a:r>
          <a:r>
            <a:rPr lang="de-DE" sz="1050" b="1" dirty="0"/>
            <a:t>)</a:t>
          </a:r>
        </a:p>
      </dgm:t>
    </dgm:pt>
    <dgm:pt modelId="{A1114F74-CC71-419A-9A18-8D4238A0D016}" type="parTrans" cxnId="{18ECD059-EB66-44FF-AAE7-ADA686ACFC43}">
      <dgm:prSet/>
      <dgm:spPr/>
      <dgm:t>
        <a:bodyPr/>
        <a:lstStyle/>
        <a:p>
          <a:endParaRPr lang="de-DE"/>
        </a:p>
      </dgm:t>
    </dgm:pt>
    <dgm:pt modelId="{DF52DD09-0733-49A1-8639-2CCC3BD9778B}" type="sibTrans" cxnId="{18ECD059-EB66-44FF-AAE7-ADA686ACFC43}">
      <dgm:prSet/>
      <dgm:spPr/>
      <dgm:t>
        <a:bodyPr/>
        <a:lstStyle/>
        <a:p>
          <a:endParaRPr lang="de-DE"/>
        </a:p>
      </dgm:t>
    </dgm:pt>
    <dgm:pt modelId="{C6E1DA82-9A86-477A-A4BE-2D7B5428D2DA}">
      <dgm:prSet phldrT="[Text]" custT="1"/>
      <dgm:spPr/>
      <dgm:t>
        <a:bodyPr/>
        <a:lstStyle/>
        <a:p>
          <a:r>
            <a:rPr lang="de-DE" sz="1200" b="1" dirty="0"/>
            <a:t>Europäische territoriale Zusammenarbeit</a:t>
          </a:r>
        </a:p>
      </dgm:t>
    </dgm:pt>
    <dgm:pt modelId="{840B8444-8A2B-4D4B-A801-390B4D34835D}" type="parTrans" cxnId="{2BE63CBC-9826-4CB3-9E15-81A4D09F077D}">
      <dgm:prSet/>
      <dgm:spPr/>
      <dgm:t>
        <a:bodyPr/>
        <a:lstStyle/>
        <a:p>
          <a:endParaRPr lang="de-DE"/>
        </a:p>
      </dgm:t>
    </dgm:pt>
    <dgm:pt modelId="{97CDB1E8-0B4D-40DB-85B0-9910CE25D412}" type="sibTrans" cxnId="{2BE63CBC-9826-4CB3-9E15-81A4D09F077D}">
      <dgm:prSet/>
      <dgm:spPr/>
      <dgm:t>
        <a:bodyPr/>
        <a:lstStyle/>
        <a:p>
          <a:endParaRPr lang="de-DE"/>
        </a:p>
      </dgm:t>
    </dgm:pt>
    <dgm:pt modelId="{0E280BD3-2EF3-48E2-BA22-87B80AD342AF}">
      <dgm:prSet phldrT="[Text]" custT="1"/>
      <dgm:spPr>
        <a:pattFill prst="ltDnDiag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de-DE" sz="1100" b="1" dirty="0"/>
            <a:t>Interreg A</a:t>
          </a:r>
          <a:br>
            <a:rPr lang="de-DE" sz="1100" b="1" dirty="0"/>
          </a:br>
          <a:r>
            <a:rPr lang="de-DE" sz="1000" b="0" dirty="0"/>
            <a:t>grenzüber-schreitende Zusammenarbeit</a:t>
          </a:r>
        </a:p>
      </dgm:t>
    </dgm:pt>
    <dgm:pt modelId="{49075183-03EB-4EB0-AC45-90C1A02591BB}" type="parTrans" cxnId="{E8E4DCAE-DF44-4BFA-BF17-D0D37F55F58C}">
      <dgm:prSet/>
      <dgm:spPr/>
      <dgm:t>
        <a:bodyPr/>
        <a:lstStyle/>
        <a:p>
          <a:endParaRPr lang="de-DE"/>
        </a:p>
      </dgm:t>
    </dgm:pt>
    <dgm:pt modelId="{403DCA54-BCAB-47F8-AA68-BF334FB8DAB6}" type="sibTrans" cxnId="{E8E4DCAE-DF44-4BFA-BF17-D0D37F55F58C}">
      <dgm:prSet/>
      <dgm:spPr/>
      <dgm:t>
        <a:bodyPr/>
        <a:lstStyle/>
        <a:p>
          <a:endParaRPr lang="de-DE"/>
        </a:p>
      </dgm:t>
    </dgm:pt>
    <dgm:pt modelId="{F7908B14-4B8C-40BD-AE4C-068787A1678D}">
      <dgm:prSet phldrT="[Text]" custT="1"/>
      <dgm:spPr>
        <a:pattFill prst="ltDnDiag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de-DE" sz="1100" b="1" dirty="0"/>
            <a:t>Interreg B</a:t>
          </a:r>
          <a:br>
            <a:rPr lang="de-DE" sz="1100" b="1" dirty="0"/>
          </a:br>
          <a:r>
            <a:rPr lang="de-DE" sz="1000" b="0" dirty="0"/>
            <a:t>transnationale Zusammenarbeit</a:t>
          </a:r>
        </a:p>
      </dgm:t>
    </dgm:pt>
    <dgm:pt modelId="{79259CE9-DA8F-4F9E-A77D-2F2AD65B1DCE}" type="parTrans" cxnId="{AD1E25CB-EF14-4196-AE96-683E74709F3C}">
      <dgm:prSet/>
      <dgm:spPr/>
      <dgm:t>
        <a:bodyPr/>
        <a:lstStyle/>
        <a:p>
          <a:endParaRPr lang="de-DE"/>
        </a:p>
      </dgm:t>
    </dgm:pt>
    <dgm:pt modelId="{7E329DE1-3E46-46BA-A0E3-33231EF4EDDA}" type="sibTrans" cxnId="{AD1E25CB-EF14-4196-AE96-683E74709F3C}">
      <dgm:prSet/>
      <dgm:spPr/>
      <dgm:t>
        <a:bodyPr/>
        <a:lstStyle/>
        <a:p>
          <a:endParaRPr lang="de-DE"/>
        </a:p>
      </dgm:t>
    </dgm:pt>
    <dgm:pt modelId="{3BF7FE10-F6A1-41CD-9A54-7580B604A45B}">
      <dgm:prSet phldrT="[Text]" custT="1"/>
      <dgm:spPr>
        <a:pattFill prst="ltDnDiag">
          <a:fgClr>
            <a:schemeClr val="accent3"/>
          </a:fgClr>
          <a:bgClr>
            <a:schemeClr val="bg1"/>
          </a:bgClr>
        </a:pattFill>
      </dgm:spPr>
      <dgm:t>
        <a:bodyPr/>
        <a:lstStyle/>
        <a:p>
          <a:r>
            <a:rPr lang="de-DE" sz="1100" b="1" dirty="0"/>
            <a:t>Interreg C</a:t>
          </a:r>
          <a:br>
            <a:rPr lang="de-DE" sz="1100" b="1" dirty="0"/>
          </a:br>
          <a:r>
            <a:rPr lang="de-DE" sz="1000" b="0" dirty="0"/>
            <a:t>interregionale Zusammenarbeit</a:t>
          </a:r>
        </a:p>
      </dgm:t>
    </dgm:pt>
    <dgm:pt modelId="{28895BEE-59CE-48D5-81FD-2DEB539BDD77}" type="parTrans" cxnId="{66B252F9-38E3-42BC-B5B8-6BD8393134FF}">
      <dgm:prSet/>
      <dgm:spPr/>
      <dgm:t>
        <a:bodyPr/>
        <a:lstStyle/>
        <a:p>
          <a:endParaRPr lang="de-DE"/>
        </a:p>
      </dgm:t>
    </dgm:pt>
    <dgm:pt modelId="{7D00728D-619C-4D71-82C9-2EA02A8F55E9}" type="sibTrans" cxnId="{66B252F9-38E3-42BC-B5B8-6BD8393134FF}">
      <dgm:prSet/>
      <dgm:spPr/>
      <dgm:t>
        <a:bodyPr/>
        <a:lstStyle/>
        <a:p>
          <a:endParaRPr lang="de-DE"/>
        </a:p>
      </dgm:t>
    </dgm:pt>
    <dgm:pt modelId="{29E32D78-DD33-4E22-A1A3-38CDAEC830CC}">
      <dgm:prSet phldrT="[Text]" custT="1"/>
      <dgm:spPr/>
      <dgm:t>
        <a:bodyPr/>
        <a:lstStyle/>
        <a:p>
          <a:r>
            <a:rPr lang="de-DE" sz="1100" b="1" i="1" dirty="0" err="1"/>
            <a:t>Horizon</a:t>
          </a:r>
          <a:r>
            <a:rPr lang="de-DE" sz="1100" b="1" i="1" dirty="0"/>
            <a:t> 2020</a:t>
          </a:r>
          <a:br>
            <a:rPr lang="de-DE" sz="1100" b="1" i="1" dirty="0"/>
          </a:br>
          <a:r>
            <a:rPr lang="de-DE" sz="1000" b="0" i="1" dirty="0"/>
            <a:t>Wissenschafts-</a:t>
          </a:r>
          <a:r>
            <a:rPr lang="de-DE" sz="1000" b="0" i="1" dirty="0" err="1"/>
            <a:t>förderprogramm</a:t>
          </a:r>
          <a:r>
            <a:rPr lang="de-DE" sz="1000" b="0" i="1" dirty="0"/>
            <a:t> </a:t>
          </a:r>
          <a:br>
            <a:rPr lang="de-DE" sz="1000" b="0" i="1" dirty="0"/>
          </a:br>
          <a:r>
            <a:rPr lang="de-DE" sz="1000" b="0" i="1" dirty="0"/>
            <a:t>der EU</a:t>
          </a:r>
        </a:p>
      </dgm:t>
    </dgm:pt>
    <dgm:pt modelId="{14CE5733-4DEA-48CD-8F66-DA8A6A4A0C9D}" type="parTrans" cxnId="{24E91214-9AA3-486F-9461-A26E118C3891}">
      <dgm:prSet/>
      <dgm:spPr/>
      <dgm:t>
        <a:bodyPr/>
        <a:lstStyle/>
        <a:p>
          <a:endParaRPr lang="de-DE"/>
        </a:p>
      </dgm:t>
    </dgm:pt>
    <dgm:pt modelId="{37FB0BFE-0386-4D22-A091-DB64D835BFF0}" type="sibTrans" cxnId="{24E91214-9AA3-486F-9461-A26E118C3891}">
      <dgm:prSet/>
      <dgm:spPr/>
      <dgm:t>
        <a:bodyPr/>
        <a:lstStyle/>
        <a:p>
          <a:endParaRPr lang="de-DE"/>
        </a:p>
      </dgm:t>
    </dgm:pt>
    <dgm:pt modelId="{BBA51108-0D80-43D9-9569-7A963A59EB76}">
      <dgm:prSet custT="1"/>
      <dgm:spPr/>
      <dgm:t>
        <a:bodyPr/>
        <a:lstStyle/>
        <a:p>
          <a:r>
            <a:rPr lang="de-DE" sz="1100" b="1" dirty="0"/>
            <a:t>Fachkräfte-richtlinie</a:t>
          </a:r>
          <a:br>
            <a:rPr lang="de-DE" sz="1100" b="1" dirty="0"/>
          </a:br>
          <a:r>
            <a:rPr lang="de-DE" sz="1050" b="0" dirty="0"/>
            <a:t>(SMWA</a:t>
          </a:r>
          <a:r>
            <a:rPr lang="de-DE" sz="1100" b="0" dirty="0"/>
            <a:t>)</a:t>
          </a:r>
        </a:p>
      </dgm:t>
    </dgm:pt>
    <dgm:pt modelId="{6C7DA3D4-B0C4-4615-B0AA-F0C2C58DFADB}" type="parTrans" cxnId="{09F2F166-2D60-47FF-93CB-052193EBF292}">
      <dgm:prSet/>
      <dgm:spPr/>
      <dgm:t>
        <a:bodyPr/>
        <a:lstStyle/>
        <a:p>
          <a:endParaRPr lang="de-DE"/>
        </a:p>
      </dgm:t>
    </dgm:pt>
    <dgm:pt modelId="{9DEE7623-5EF1-42A0-B4E4-46D1E33889A3}" type="sibTrans" cxnId="{09F2F166-2D60-47FF-93CB-052193EBF292}">
      <dgm:prSet/>
      <dgm:spPr/>
      <dgm:t>
        <a:bodyPr/>
        <a:lstStyle/>
        <a:p>
          <a:endParaRPr lang="de-DE"/>
        </a:p>
      </dgm:t>
    </dgm:pt>
    <dgm:pt modelId="{7625E129-61B9-4230-A531-A749FFD45CD4}">
      <dgm:prSet custT="1"/>
      <dgm:spPr/>
      <dgm:t>
        <a:bodyPr/>
        <a:lstStyle/>
        <a:p>
          <a:r>
            <a:rPr lang="de-DE" sz="1200" b="1" dirty="0"/>
            <a:t>GA-Förderung</a:t>
          </a:r>
        </a:p>
        <a:p>
          <a:r>
            <a:rPr lang="de-DE" sz="1050" b="1" dirty="0"/>
            <a:t>(</a:t>
          </a:r>
          <a:r>
            <a:rPr lang="de-DE" sz="1050" b="0" dirty="0"/>
            <a:t>SMWA)</a:t>
          </a:r>
          <a:endParaRPr lang="de-DE" sz="1100" b="0" dirty="0"/>
        </a:p>
      </dgm:t>
    </dgm:pt>
    <dgm:pt modelId="{DF85F1D3-CF30-42A8-8F55-FA9919949008}" type="parTrans" cxnId="{79C1FDE7-BF3C-4B8B-A081-FDAB6F5B307B}">
      <dgm:prSet/>
      <dgm:spPr/>
      <dgm:t>
        <a:bodyPr/>
        <a:lstStyle/>
        <a:p>
          <a:endParaRPr lang="de-DE"/>
        </a:p>
      </dgm:t>
    </dgm:pt>
    <dgm:pt modelId="{4593B4D2-C40F-41F3-BE16-6DE4C59AF204}" type="sibTrans" cxnId="{79C1FDE7-BF3C-4B8B-A081-FDAB6F5B307B}">
      <dgm:prSet/>
      <dgm:spPr/>
      <dgm:t>
        <a:bodyPr/>
        <a:lstStyle/>
        <a:p>
          <a:endParaRPr lang="de-DE"/>
        </a:p>
      </dgm:t>
    </dgm:pt>
    <dgm:pt modelId="{4D3B77B2-B8F1-4F3D-B933-2C658E6DBA4C}">
      <dgm:prSet phldrT="[Text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de-DE" sz="1100" b="1" dirty="0"/>
            <a:t>RL LEADER</a:t>
          </a:r>
        </a:p>
        <a:p>
          <a:r>
            <a:rPr lang="de-DE" sz="1050" b="0" dirty="0"/>
            <a:t>(SMUL)</a:t>
          </a:r>
        </a:p>
      </dgm:t>
    </dgm:pt>
    <dgm:pt modelId="{F18E1178-C8FC-4630-9977-064832F12A49}" type="parTrans" cxnId="{107E2159-6D1C-4CBD-888F-304FD0C6EC06}">
      <dgm:prSet/>
      <dgm:spPr/>
      <dgm:t>
        <a:bodyPr/>
        <a:lstStyle/>
        <a:p>
          <a:endParaRPr lang="de-DE"/>
        </a:p>
      </dgm:t>
    </dgm:pt>
    <dgm:pt modelId="{E6631EA2-D773-4A7F-BF7D-E727E91AB218}" type="sibTrans" cxnId="{107E2159-6D1C-4CBD-888F-304FD0C6EC06}">
      <dgm:prSet/>
      <dgm:spPr/>
      <dgm:t>
        <a:bodyPr/>
        <a:lstStyle/>
        <a:p>
          <a:endParaRPr lang="de-DE"/>
        </a:p>
      </dgm:t>
    </dgm:pt>
    <dgm:pt modelId="{80C4D3E6-7A5A-4106-97BE-E9B421B9D562}" type="pres">
      <dgm:prSet presAssocID="{9F69563E-EAF4-4840-A962-595D219DBC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B55376C1-0EDA-4438-9F02-4FF8EA7C8F16}" type="pres">
      <dgm:prSet presAssocID="{707BFDF4-CF70-4E00-B417-78B29C6D9166}" presName="root" presStyleCnt="0"/>
      <dgm:spPr/>
    </dgm:pt>
    <dgm:pt modelId="{501D21F1-E0A4-4D2F-8C17-572335063CE3}" type="pres">
      <dgm:prSet presAssocID="{707BFDF4-CF70-4E00-B417-78B29C6D9166}" presName="rootComposite" presStyleCnt="0"/>
      <dgm:spPr/>
    </dgm:pt>
    <dgm:pt modelId="{4CC2BE35-2797-4B14-A4FA-7D68C98FA23E}" type="pres">
      <dgm:prSet presAssocID="{707BFDF4-CF70-4E00-B417-78B29C6D9166}" presName="rootText" presStyleLbl="node1" presStyleIdx="0" presStyleCnt="5"/>
      <dgm:spPr/>
      <dgm:t>
        <a:bodyPr/>
        <a:lstStyle/>
        <a:p>
          <a:endParaRPr lang="de-DE"/>
        </a:p>
      </dgm:t>
    </dgm:pt>
    <dgm:pt modelId="{E0AEE18E-078F-4A6E-BDF5-FFD97C69DD86}" type="pres">
      <dgm:prSet presAssocID="{707BFDF4-CF70-4E00-B417-78B29C6D9166}" presName="rootConnector" presStyleLbl="node1" presStyleIdx="0" presStyleCnt="5"/>
      <dgm:spPr/>
      <dgm:t>
        <a:bodyPr/>
        <a:lstStyle/>
        <a:p>
          <a:endParaRPr lang="de-DE"/>
        </a:p>
      </dgm:t>
    </dgm:pt>
    <dgm:pt modelId="{3DF96F9D-190A-47F1-804A-92D4471B5080}" type="pres">
      <dgm:prSet presAssocID="{707BFDF4-CF70-4E00-B417-78B29C6D9166}" presName="childShape" presStyleCnt="0"/>
      <dgm:spPr/>
    </dgm:pt>
    <dgm:pt modelId="{81880DD8-CC0C-4891-8EF2-7B9D3481B6DD}" type="pres">
      <dgm:prSet presAssocID="{EE04CA40-D945-411F-99D4-F9C2C7CD424E}" presName="Name13" presStyleLbl="parChTrans1D2" presStyleIdx="0" presStyleCnt="21"/>
      <dgm:spPr/>
      <dgm:t>
        <a:bodyPr/>
        <a:lstStyle/>
        <a:p>
          <a:endParaRPr lang="de-DE"/>
        </a:p>
      </dgm:t>
    </dgm:pt>
    <dgm:pt modelId="{0C7096C2-A73F-41F5-A871-EDE00A12ED3D}" type="pres">
      <dgm:prSet presAssocID="{4C29C583-9E15-4A6C-BEB8-7DC553C7B568}" presName="childText" presStyleLbl="bgAcc1" presStyleIdx="0" presStyleCnt="21" custScaleX="12834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44A2E9-5F37-43DA-9618-01C5D4437931}" type="pres">
      <dgm:prSet presAssocID="{FF2F7861-8575-4334-A1A0-AD4DC9E79CF5}" presName="Name13" presStyleLbl="parChTrans1D2" presStyleIdx="1" presStyleCnt="21"/>
      <dgm:spPr/>
      <dgm:t>
        <a:bodyPr/>
        <a:lstStyle/>
        <a:p>
          <a:endParaRPr lang="de-DE"/>
        </a:p>
      </dgm:t>
    </dgm:pt>
    <dgm:pt modelId="{05417815-A84D-43F5-B9F8-3EDCAB897502}" type="pres">
      <dgm:prSet presAssocID="{56A747E9-E157-4CBA-8908-EAA742D9EF75}" presName="childText" presStyleLbl="bgAcc1" presStyleIdx="1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AB31CD-E094-48E9-8CDA-ED719A851866}" type="pres">
      <dgm:prSet presAssocID="{F18E1178-C8FC-4630-9977-064832F12A49}" presName="Name13" presStyleLbl="parChTrans1D2" presStyleIdx="2" presStyleCnt="21"/>
      <dgm:spPr/>
      <dgm:t>
        <a:bodyPr/>
        <a:lstStyle/>
        <a:p>
          <a:endParaRPr lang="de-DE"/>
        </a:p>
      </dgm:t>
    </dgm:pt>
    <dgm:pt modelId="{2866A13B-3324-4852-B664-C77DB5C95997}" type="pres">
      <dgm:prSet presAssocID="{4D3B77B2-B8F1-4F3D-B933-2C658E6DBA4C}" presName="childText" presStyleLbl="bgAcc1" presStyleIdx="2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E83EC6-FFF5-49AE-A37C-C739344D98D6}" type="pres">
      <dgm:prSet presAssocID="{DF85F1D3-CF30-42A8-8F55-FA9919949008}" presName="Name13" presStyleLbl="parChTrans1D2" presStyleIdx="3" presStyleCnt="21"/>
      <dgm:spPr/>
      <dgm:t>
        <a:bodyPr/>
        <a:lstStyle/>
        <a:p>
          <a:endParaRPr lang="de-DE"/>
        </a:p>
      </dgm:t>
    </dgm:pt>
    <dgm:pt modelId="{984E5B48-CCD7-451C-95E5-77998A8E23A4}" type="pres">
      <dgm:prSet presAssocID="{7625E129-61B9-4230-A531-A749FFD45CD4}" presName="childText" presStyleLbl="bgAcc1" presStyleIdx="3" presStyleCnt="21" custLinFactY="23540" custLinFactNeighborX="-1154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D32E39-84DD-4029-B73B-6E3395799561}" type="pres">
      <dgm:prSet presAssocID="{B71F4082-7646-449F-82E3-77B53EFEFB95}" presName="Name13" presStyleLbl="parChTrans1D2" presStyleIdx="4" presStyleCnt="21"/>
      <dgm:spPr/>
      <dgm:t>
        <a:bodyPr/>
        <a:lstStyle/>
        <a:p>
          <a:endParaRPr lang="de-DE"/>
        </a:p>
      </dgm:t>
    </dgm:pt>
    <dgm:pt modelId="{54EC62D2-5323-4715-98B6-C97D3B2C68CC}" type="pres">
      <dgm:prSet presAssocID="{A96CF3B3-AFBF-4985-B57E-F9DFC1BB96C7}" presName="childText" presStyleLbl="bgAcc1" presStyleIdx="4" presStyleCnt="21" custLinFactY="-24133" custLinFactNeighborX="-1154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9DD932-248F-42A4-A229-841DA1B67A04}" type="pres">
      <dgm:prSet presAssocID="{6C7DA3D4-B0C4-4615-B0AA-F0C2C58DFADB}" presName="Name13" presStyleLbl="parChTrans1D2" presStyleIdx="5" presStyleCnt="21"/>
      <dgm:spPr/>
      <dgm:t>
        <a:bodyPr/>
        <a:lstStyle/>
        <a:p>
          <a:endParaRPr lang="de-DE"/>
        </a:p>
      </dgm:t>
    </dgm:pt>
    <dgm:pt modelId="{1860D4C5-CAC0-4AED-BEF4-B809504C2823}" type="pres">
      <dgm:prSet presAssocID="{BBA51108-0D80-43D9-9569-7A963A59EB76}" presName="childText" presStyleLbl="bgAcc1" presStyleIdx="5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AEF572-84A9-4BFC-90EC-EB64E35B84F6}" type="pres">
      <dgm:prSet presAssocID="{0FB4FE93-1D19-4204-AA4D-2565522CE4F0}" presName="root" presStyleCnt="0"/>
      <dgm:spPr/>
    </dgm:pt>
    <dgm:pt modelId="{5986B659-D65F-4FB5-A3CE-2E24E96731CB}" type="pres">
      <dgm:prSet presAssocID="{0FB4FE93-1D19-4204-AA4D-2565522CE4F0}" presName="rootComposite" presStyleCnt="0"/>
      <dgm:spPr/>
    </dgm:pt>
    <dgm:pt modelId="{C8217950-B269-4962-8F1F-0ED2CC42320F}" type="pres">
      <dgm:prSet presAssocID="{0FB4FE93-1D19-4204-AA4D-2565522CE4F0}" presName="rootText" presStyleLbl="node1" presStyleIdx="1" presStyleCnt="5"/>
      <dgm:spPr/>
      <dgm:t>
        <a:bodyPr/>
        <a:lstStyle/>
        <a:p>
          <a:endParaRPr lang="de-DE"/>
        </a:p>
      </dgm:t>
    </dgm:pt>
    <dgm:pt modelId="{C074429C-4770-4875-8FA5-96AA8F033D86}" type="pres">
      <dgm:prSet presAssocID="{0FB4FE93-1D19-4204-AA4D-2565522CE4F0}" presName="rootConnector" presStyleLbl="node1" presStyleIdx="1" presStyleCnt="5"/>
      <dgm:spPr/>
      <dgm:t>
        <a:bodyPr/>
        <a:lstStyle/>
        <a:p>
          <a:endParaRPr lang="de-DE"/>
        </a:p>
      </dgm:t>
    </dgm:pt>
    <dgm:pt modelId="{F2FBFEFD-3A5D-471A-88C3-8C9FA8D159BA}" type="pres">
      <dgm:prSet presAssocID="{0FB4FE93-1D19-4204-AA4D-2565522CE4F0}" presName="childShape" presStyleCnt="0"/>
      <dgm:spPr/>
    </dgm:pt>
    <dgm:pt modelId="{B3CABE1B-6E01-4C18-B6BF-766636184A6C}" type="pres">
      <dgm:prSet presAssocID="{782D603E-369E-4ADB-94D0-36C6489DE7F3}" presName="Name13" presStyleLbl="parChTrans1D2" presStyleIdx="6" presStyleCnt="21"/>
      <dgm:spPr/>
      <dgm:t>
        <a:bodyPr/>
        <a:lstStyle/>
        <a:p>
          <a:endParaRPr lang="de-DE"/>
        </a:p>
      </dgm:t>
    </dgm:pt>
    <dgm:pt modelId="{FC015D28-9135-4980-B0B4-BE2417CA2096}" type="pres">
      <dgm:prSet presAssocID="{0B72A1F9-6462-4EB3-B7F9-67B6C481E760}" presName="childText" presStyleLbl="bgAcc1" presStyleIdx="6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BF6127-1AC4-4B6B-B9BB-B820E5AA898A}" type="pres">
      <dgm:prSet presAssocID="{ABF182EA-929E-4386-B796-E1238028EDA7}" presName="Name13" presStyleLbl="parChTrans1D2" presStyleIdx="7" presStyleCnt="21"/>
      <dgm:spPr/>
      <dgm:t>
        <a:bodyPr/>
        <a:lstStyle/>
        <a:p>
          <a:endParaRPr lang="de-DE"/>
        </a:p>
      </dgm:t>
    </dgm:pt>
    <dgm:pt modelId="{0D14C872-0019-47B3-8EA6-20DD50499C33}" type="pres">
      <dgm:prSet presAssocID="{00456FA6-9532-4269-84EE-EFAD07331D2C}" presName="childText" presStyleLbl="bgAcc1" presStyleIdx="7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C77072-5D95-45FC-AF29-939C6B85C978}" type="pres">
      <dgm:prSet presAssocID="{8677D972-D8EF-4962-8314-22EE7471C652}" presName="Name13" presStyleLbl="parChTrans1D2" presStyleIdx="8" presStyleCnt="21"/>
      <dgm:spPr/>
      <dgm:t>
        <a:bodyPr/>
        <a:lstStyle/>
        <a:p>
          <a:endParaRPr lang="de-DE"/>
        </a:p>
      </dgm:t>
    </dgm:pt>
    <dgm:pt modelId="{6ECD4A9F-9600-45E7-A557-4833503F60B2}" type="pres">
      <dgm:prSet presAssocID="{8684B434-77A8-4BFD-A884-2ED81FB9B859}" presName="childText" presStyleLbl="bgAcc1" presStyleIdx="8" presStyleCnt="21" custScaleX="13289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9CBD64-E186-4005-B7F6-32E66FC66948}" type="pres">
      <dgm:prSet presAssocID="{A1114F74-CC71-419A-9A18-8D4238A0D016}" presName="Name13" presStyleLbl="parChTrans1D2" presStyleIdx="9" presStyleCnt="21"/>
      <dgm:spPr/>
      <dgm:t>
        <a:bodyPr/>
        <a:lstStyle/>
        <a:p>
          <a:endParaRPr lang="de-DE"/>
        </a:p>
      </dgm:t>
    </dgm:pt>
    <dgm:pt modelId="{21E47A37-2A3D-48C8-9452-2C8622EA3231}" type="pres">
      <dgm:prSet presAssocID="{B4494CAC-DC42-4B8D-8B49-5DE0D122B10E}" presName="childText" presStyleLbl="bgAcc1" presStyleIdx="9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BCEF57-B035-4F15-96D9-766E05564A3F}" type="pres">
      <dgm:prSet presAssocID="{E7B262F5-BFD7-40D9-91F6-AE0B44B16BE1}" presName="root" presStyleCnt="0"/>
      <dgm:spPr/>
    </dgm:pt>
    <dgm:pt modelId="{754A349B-FF36-4394-A8F0-CDCD0D659138}" type="pres">
      <dgm:prSet presAssocID="{E7B262F5-BFD7-40D9-91F6-AE0B44B16BE1}" presName="rootComposite" presStyleCnt="0"/>
      <dgm:spPr/>
    </dgm:pt>
    <dgm:pt modelId="{39F7C33D-0D35-40E3-9A0F-F2F592709D4E}" type="pres">
      <dgm:prSet presAssocID="{E7B262F5-BFD7-40D9-91F6-AE0B44B16BE1}" presName="rootText" presStyleLbl="node1" presStyleIdx="2" presStyleCnt="5"/>
      <dgm:spPr/>
      <dgm:t>
        <a:bodyPr/>
        <a:lstStyle/>
        <a:p>
          <a:endParaRPr lang="de-DE"/>
        </a:p>
      </dgm:t>
    </dgm:pt>
    <dgm:pt modelId="{5F9EC6A0-94A2-4BC2-8269-72BCE6247FBB}" type="pres">
      <dgm:prSet presAssocID="{E7B262F5-BFD7-40D9-91F6-AE0B44B16BE1}" presName="rootConnector" presStyleLbl="node1" presStyleIdx="2" presStyleCnt="5"/>
      <dgm:spPr/>
      <dgm:t>
        <a:bodyPr/>
        <a:lstStyle/>
        <a:p>
          <a:endParaRPr lang="de-DE"/>
        </a:p>
      </dgm:t>
    </dgm:pt>
    <dgm:pt modelId="{FE9ED306-176C-4D1A-9E8D-AA0E2CD87502}" type="pres">
      <dgm:prSet presAssocID="{E7B262F5-BFD7-40D9-91F6-AE0B44B16BE1}" presName="childShape" presStyleCnt="0"/>
      <dgm:spPr/>
    </dgm:pt>
    <dgm:pt modelId="{CA3CB2EB-333E-4F1A-94E6-3D081A2F4486}" type="pres">
      <dgm:prSet presAssocID="{4846B323-BE87-4982-9899-D80385014985}" presName="Name13" presStyleLbl="parChTrans1D2" presStyleIdx="10" presStyleCnt="21"/>
      <dgm:spPr/>
      <dgm:t>
        <a:bodyPr/>
        <a:lstStyle/>
        <a:p>
          <a:endParaRPr lang="de-DE"/>
        </a:p>
      </dgm:t>
    </dgm:pt>
    <dgm:pt modelId="{0D5DA68E-2135-4208-920A-EFB7A24DDB45}" type="pres">
      <dgm:prSet presAssocID="{4DD7A7DC-1FF0-4DDB-9545-DB89819478C8}" presName="childText" presStyleLbl="bgAcc1" presStyleIdx="10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0631D1-B86E-4FAF-B1DC-CF7C9B329E4C}" type="pres">
      <dgm:prSet presAssocID="{FB651D98-73CD-43C3-9A5B-E64F6E443183}" presName="Name13" presStyleLbl="parChTrans1D2" presStyleIdx="11" presStyleCnt="21"/>
      <dgm:spPr/>
      <dgm:t>
        <a:bodyPr/>
        <a:lstStyle/>
        <a:p>
          <a:endParaRPr lang="de-DE"/>
        </a:p>
      </dgm:t>
    </dgm:pt>
    <dgm:pt modelId="{CDA4E2CE-A213-407D-AABF-9FB585D0C2EA}" type="pres">
      <dgm:prSet presAssocID="{26F2C9FC-DD9D-4C8A-AAC3-B3DF05A85BF5}" presName="childText" presStyleLbl="bgAcc1" presStyleIdx="11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325876-660B-44D4-B7B3-0789B8712C47}" type="pres">
      <dgm:prSet presAssocID="{595518B8-A1B9-4AF1-8F21-F0161DD5DB47}" presName="Name13" presStyleLbl="parChTrans1D2" presStyleIdx="12" presStyleCnt="21"/>
      <dgm:spPr/>
      <dgm:t>
        <a:bodyPr/>
        <a:lstStyle/>
        <a:p>
          <a:endParaRPr lang="de-DE"/>
        </a:p>
      </dgm:t>
    </dgm:pt>
    <dgm:pt modelId="{D33EC25A-CE33-4D22-BB60-48CC74D313AA}" type="pres">
      <dgm:prSet presAssocID="{E7EB99BC-A9BA-45BB-B426-C3C0033954CD}" presName="childText" presStyleLbl="bgAcc1" presStyleIdx="12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24C45F-808E-4435-B013-0763CF1806CE}" type="pres">
      <dgm:prSet presAssocID="{951162BB-9E00-4564-9358-6E0A0FE6B3FE}" presName="root" presStyleCnt="0"/>
      <dgm:spPr/>
    </dgm:pt>
    <dgm:pt modelId="{B8512F7E-5BEE-4A1C-A23F-EB0F409E9D4D}" type="pres">
      <dgm:prSet presAssocID="{951162BB-9E00-4564-9358-6E0A0FE6B3FE}" presName="rootComposite" presStyleCnt="0"/>
      <dgm:spPr/>
    </dgm:pt>
    <dgm:pt modelId="{3CBAD99A-6487-479B-97D8-AFB829A1D807}" type="pres">
      <dgm:prSet presAssocID="{951162BB-9E00-4564-9358-6E0A0FE6B3FE}" presName="rootText" presStyleLbl="node1" presStyleIdx="3" presStyleCnt="5"/>
      <dgm:spPr/>
      <dgm:t>
        <a:bodyPr/>
        <a:lstStyle/>
        <a:p>
          <a:endParaRPr lang="de-DE"/>
        </a:p>
      </dgm:t>
    </dgm:pt>
    <dgm:pt modelId="{5A6BBB0F-B1BE-42BC-85B6-24BC3CA9D472}" type="pres">
      <dgm:prSet presAssocID="{951162BB-9E00-4564-9358-6E0A0FE6B3FE}" presName="rootConnector" presStyleLbl="node1" presStyleIdx="3" presStyleCnt="5"/>
      <dgm:spPr/>
      <dgm:t>
        <a:bodyPr/>
        <a:lstStyle/>
        <a:p>
          <a:endParaRPr lang="de-DE"/>
        </a:p>
      </dgm:t>
    </dgm:pt>
    <dgm:pt modelId="{6D8622F8-F62A-4864-A7A1-63B603343A12}" type="pres">
      <dgm:prSet presAssocID="{951162BB-9E00-4564-9358-6E0A0FE6B3FE}" presName="childShape" presStyleCnt="0"/>
      <dgm:spPr/>
    </dgm:pt>
    <dgm:pt modelId="{D38E5261-7FBF-4CAC-BCEA-F7BA089BAAC1}" type="pres">
      <dgm:prSet presAssocID="{ECD449D2-A71B-45C4-AD28-1F79C0F067EF}" presName="Name13" presStyleLbl="parChTrans1D2" presStyleIdx="13" presStyleCnt="21"/>
      <dgm:spPr/>
      <dgm:t>
        <a:bodyPr/>
        <a:lstStyle/>
        <a:p>
          <a:endParaRPr lang="de-DE"/>
        </a:p>
      </dgm:t>
    </dgm:pt>
    <dgm:pt modelId="{12ED767D-5F40-44E2-962B-C0E81A289CF7}" type="pres">
      <dgm:prSet presAssocID="{1C83684D-2DFA-4132-8969-B477E6D48D3D}" presName="childText" presStyleLbl="bgAcc1" presStyleIdx="13" presStyleCnt="21" custScaleX="143862" custLinFactY="107605" custLinFactNeighborX="116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5061C1-F11D-4DA2-891A-FF6566691C89}" type="pres">
      <dgm:prSet presAssocID="{3EA9BA96-7400-41FC-8282-A4C31B6796D3}" presName="Name13" presStyleLbl="parChTrans1D2" presStyleIdx="14" presStyleCnt="21"/>
      <dgm:spPr/>
      <dgm:t>
        <a:bodyPr/>
        <a:lstStyle/>
        <a:p>
          <a:endParaRPr lang="de-DE"/>
        </a:p>
      </dgm:t>
    </dgm:pt>
    <dgm:pt modelId="{6768723F-8533-400E-BFEF-366F5ACB01A1}" type="pres">
      <dgm:prSet presAssocID="{69DFCF50-EE28-406C-B0EE-C1FC61EF7A33}" presName="childText" presStyleLbl="bgAcc1" presStyleIdx="14" presStyleCnt="21" custScaleX="135372" custLinFactY="-27698" custLinFactNeighborX="116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9A33A0-792C-4696-954D-A53A25180505}" type="pres">
      <dgm:prSet presAssocID="{1D8DAA4D-ACCD-4028-9357-F30B277F8AF7}" presName="Name13" presStyleLbl="parChTrans1D2" presStyleIdx="15" presStyleCnt="21"/>
      <dgm:spPr/>
      <dgm:t>
        <a:bodyPr/>
        <a:lstStyle/>
        <a:p>
          <a:endParaRPr lang="de-DE"/>
        </a:p>
      </dgm:t>
    </dgm:pt>
    <dgm:pt modelId="{36C30176-CCEA-4395-A9C1-8B600D730FA2}" type="pres">
      <dgm:prSet presAssocID="{7D8627F8-4CB0-46E1-8B56-F73C71CD44FE}" presName="childText" presStyleLbl="bgAcc1" presStyleIdx="15" presStyleCnt="21" custScaleX="152943" custScaleY="153753" custLinFactY="-22571" custLinFactNeighborX="116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B16422-81ED-4421-8E1A-8E4B1117E3E7}" type="pres">
      <dgm:prSet presAssocID="{4CD3D8AA-190F-4AEC-855D-AC4D6556581E}" presName="Name13" presStyleLbl="parChTrans1D2" presStyleIdx="16" presStyleCnt="21"/>
      <dgm:spPr/>
      <dgm:t>
        <a:bodyPr/>
        <a:lstStyle/>
        <a:p>
          <a:endParaRPr lang="de-DE"/>
        </a:p>
      </dgm:t>
    </dgm:pt>
    <dgm:pt modelId="{ECD02FA8-AAB1-4036-B2E5-D92D6BF0B2AD}" type="pres">
      <dgm:prSet presAssocID="{6FA8F600-5557-41D5-B359-DC73649CFFA4}" presName="childText" presStyleLbl="bgAcc1" presStyleIdx="16" presStyleCnt="21" custScaleX="174261" custScaleY="1613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78764A-ABA0-492F-91A0-0D56281BFDDF}" type="pres">
      <dgm:prSet presAssocID="{C6E1DA82-9A86-477A-A4BE-2D7B5428D2DA}" presName="root" presStyleCnt="0"/>
      <dgm:spPr/>
    </dgm:pt>
    <dgm:pt modelId="{20200A8B-7901-4326-97EC-B3E4FA776FAF}" type="pres">
      <dgm:prSet presAssocID="{C6E1DA82-9A86-477A-A4BE-2D7B5428D2DA}" presName="rootComposite" presStyleCnt="0"/>
      <dgm:spPr/>
    </dgm:pt>
    <dgm:pt modelId="{1582153A-0926-4D98-8EBF-C1055DDF4820}" type="pres">
      <dgm:prSet presAssocID="{C6E1DA82-9A86-477A-A4BE-2D7B5428D2DA}" presName="rootText" presStyleLbl="node1" presStyleIdx="4" presStyleCnt="5" custScaleX="127293" custLinFactNeighborX="16141" custLinFactNeighborY="-524"/>
      <dgm:spPr/>
      <dgm:t>
        <a:bodyPr/>
        <a:lstStyle/>
        <a:p>
          <a:endParaRPr lang="de-DE"/>
        </a:p>
      </dgm:t>
    </dgm:pt>
    <dgm:pt modelId="{AF990438-31DC-4558-8566-44973F3734F1}" type="pres">
      <dgm:prSet presAssocID="{C6E1DA82-9A86-477A-A4BE-2D7B5428D2DA}" presName="rootConnector" presStyleLbl="node1" presStyleIdx="4" presStyleCnt="5"/>
      <dgm:spPr/>
      <dgm:t>
        <a:bodyPr/>
        <a:lstStyle/>
        <a:p>
          <a:endParaRPr lang="de-DE"/>
        </a:p>
      </dgm:t>
    </dgm:pt>
    <dgm:pt modelId="{3456D125-E26A-4D41-9215-A016481B87BA}" type="pres">
      <dgm:prSet presAssocID="{C6E1DA82-9A86-477A-A4BE-2D7B5428D2DA}" presName="childShape" presStyleCnt="0"/>
      <dgm:spPr/>
    </dgm:pt>
    <dgm:pt modelId="{8499F38C-7E3A-4888-BB43-BC3516A289C8}" type="pres">
      <dgm:prSet presAssocID="{49075183-03EB-4EB0-AC45-90C1A02591BB}" presName="Name13" presStyleLbl="parChTrans1D2" presStyleIdx="17" presStyleCnt="21"/>
      <dgm:spPr/>
      <dgm:t>
        <a:bodyPr/>
        <a:lstStyle/>
        <a:p>
          <a:endParaRPr lang="de-DE"/>
        </a:p>
      </dgm:t>
    </dgm:pt>
    <dgm:pt modelId="{D2658F2C-16B9-482E-BEB5-AB73D24983CA}" type="pres">
      <dgm:prSet presAssocID="{0E280BD3-2EF3-48E2-BA22-87B80AD342AF}" presName="childText" presStyleLbl="bgAcc1" presStyleIdx="17" presStyleCnt="21" custLinFactNeighborX="18045" custLinFactNeighborY="745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F908D6-A8BC-46EF-A90A-191B6F85550D}" type="pres">
      <dgm:prSet presAssocID="{79259CE9-DA8F-4F9E-A77D-2F2AD65B1DCE}" presName="Name13" presStyleLbl="parChTrans1D2" presStyleIdx="18" presStyleCnt="21"/>
      <dgm:spPr/>
      <dgm:t>
        <a:bodyPr/>
        <a:lstStyle/>
        <a:p>
          <a:endParaRPr lang="de-DE"/>
        </a:p>
      </dgm:t>
    </dgm:pt>
    <dgm:pt modelId="{DA2369A8-D7AA-4A01-8600-A16A7E97935D}" type="pres">
      <dgm:prSet presAssocID="{F7908B14-4B8C-40BD-AE4C-068787A1678D}" presName="childText" presStyleLbl="bgAcc1" presStyleIdx="18" presStyleCnt="21" custLinFactNeighborX="20655" custLinFactNeighborY="213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34E713-0E48-4D95-8181-419DE86C7D78}" type="pres">
      <dgm:prSet presAssocID="{28895BEE-59CE-48D5-81FD-2DEB539BDD77}" presName="Name13" presStyleLbl="parChTrans1D2" presStyleIdx="19" presStyleCnt="21"/>
      <dgm:spPr/>
      <dgm:t>
        <a:bodyPr/>
        <a:lstStyle/>
        <a:p>
          <a:endParaRPr lang="de-DE"/>
        </a:p>
      </dgm:t>
    </dgm:pt>
    <dgm:pt modelId="{A224BE81-212A-4DBC-881C-22F2F95B7DB6}" type="pres">
      <dgm:prSet presAssocID="{3BF7FE10-F6A1-41CD-9A54-7580B604A45B}" presName="childText" presStyleLbl="bgAcc1" presStyleIdx="19" presStyleCnt="21" custLinFactNeighborX="18045" custLinFactNeighborY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41979C-DBB6-40F9-A273-3A59C07CEAFD}" type="pres">
      <dgm:prSet presAssocID="{14CE5733-4DEA-48CD-8F66-DA8A6A4A0C9D}" presName="Name13" presStyleLbl="parChTrans1D2" presStyleIdx="20" presStyleCnt="21"/>
      <dgm:spPr/>
      <dgm:t>
        <a:bodyPr/>
        <a:lstStyle/>
        <a:p>
          <a:endParaRPr lang="de-DE"/>
        </a:p>
      </dgm:t>
    </dgm:pt>
    <dgm:pt modelId="{ABE2D22E-28B0-4D0A-BD79-2017BEC91DC3}" type="pres">
      <dgm:prSet presAssocID="{29E32D78-DD33-4E22-A1A3-38CDAEC830CC}" presName="childText" presStyleLbl="bgAcc1" presStyleIdx="20" presStyleCnt="21" custScaleX="133131" custLinFactNeighborX="17834" custLinFactNeighborY="47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83494A1-21D7-4EC3-88F2-A1F2EBB3A0EB}" type="presOf" srcId="{E7EB99BC-A9BA-45BB-B426-C3C0033954CD}" destId="{D33EC25A-CE33-4D22-BB60-48CC74D313AA}" srcOrd="0" destOrd="0" presId="urn:microsoft.com/office/officeart/2005/8/layout/hierarchy3"/>
    <dgm:cxn modelId="{2BE63CBC-9826-4CB3-9E15-81A4D09F077D}" srcId="{9F69563E-EAF4-4840-A962-595D219DBCB0}" destId="{C6E1DA82-9A86-477A-A4BE-2D7B5428D2DA}" srcOrd="4" destOrd="0" parTransId="{840B8444-8A2B-4D4B-A801-390B4D34835D}" sibTransId="{97CDB1E8-0B4D-40DB-85B0-9910CE25D412}"/>
    <dgm:cxn modelId="{7BC2D0C0-A0A3-4250-9747-28557531B511}" type="presOf" srcId="{1D8DAA4D-ACCD-4028-9357-F30B277F8AF7}" destId="{549A33A0-792C-4696-954D-A53A25180505}" srcOrd="0" destOrd="0" presId="urn:microsoft.com/office/officeart/2005/8/layout/hierarchy3"/>
    <dgm:cxn modelId="{10B16564-38E3-4B87-977E-C79E69F9B737}" type="presOf" srcId="{951162BB-9E00-4564-9358-6E0A0FE6B3FE}" destId="{3CBAD99A-6487-479B-97D8-AFB829A1D807}" srcOrd="0" destOrd="0" presId="urn:microsoft.com/office/officeart/2005/8/layout/hierarchy3"/>
    <dgm:cxn modelId="{18ECD059-EB66-44FF-AAE7-ADA686ACFC43}" srcId="{0FB4FE93-1D19-4204-AA4D-2565522CE4F0}" destId="{B4494CAC-DC42-4B8D-8B49-5DE0D122B10E}" srcOrd="3" destOrd="0" parTransId="{A1114F74-CC71-419A-9A18-8D4238A0D016}" sibTransId="{DF52DD09-0733-49A1-8639-2CCC3BD9778B}"/>
    <dgm:cxn modelId="{4A172FC2-405F-4DA5-B527-03FEC3C74261}" type="presOf" srcId="{595518B8-A1B9-4AF1-8F21-F0161DD5DB47}" destId="{B3325876-660B-44D4-B7B3-0789B8712C47}" srcOrd="0" destOrd="0" presId="urn:microsoft.com/office/officeart/2005/8/layout/hierarchy3"/>
    <dgm:cxn modelId="{C4D26EEB-E516-409D-A8C4-059DCB2A4E06}" srcId="{707BFDF4-CF70-4E00-B417-78B29C6D9166}" destId="{A96CF3B3-AFBF-4985-B57E-F9DFC1BB96C7}" srcOrd="4" destOrd="0" parTransId="{B71F4082-7646-449F-82E3-77B53EFEFB95}" sibTransId="{0D2FBF00-D3E8-45DF-8C3A-C9849389AB41}"/>
    <dgm:cxn modelId="{9777ECA1-BCA3-44D5-856E-9FDFD0C2DB41}" srcId="{951162BB-9E00-4564-9358-6E0A0FE6B3FE}" destId="{1C83684D-2DFA-4132-8969-B477E6D48D3D}" srcOrd="0" destOrd="0" parTransId="{ECD449D2-A71B-45C4-AD28-1F79C0F067EF}" sibTransId="{6B6E4A4A-AFF7-4D52-8F53-8DC11330E640}"/>
    <dgm:cxn modelId="{F47A5ABF-3575-405E-8B0E-08F67939E7B0}" type="presOf" srcId="{14CE5733-4DEA-48CD-8F66-DA8A6A4A0C9D}" destId="{B141979C-DBB6-40F9-A273-3A59C07CEAFD}" srcOrd="0" destOrd="0" presId="urn:microsoft.com/office/officeart/2005/8/layout/hierarchy3"/>
    <dgm:cxn modelId="{62BB8DCE-6DAE-477B-8B37-50FEB87AB4E7}" srcId="{951162BB-9E00-4564-9358-6E0A0FE6B3FE}" destId="{7D8627F8-4CB0-46E1-8B56-F73C71CD44FE}" srcOrd="2" destOrd="0" parTransId="{1D8DAA4D-ACCD-4028-9357-F30B277F8AF7}" sibTransId="{0197B04E-319D-49D9-9B63-BC0AA8DE3A03}"/>
    <dgm:cxn modelId="{47832A80-FEAB-4B82-A825-D7F61A8678A5}" type="presOf" srcId="{6C7DA3D4-B0C4-4615-B0AA-F0C2C58DFADB}" destId="{4F9DD932-248F-42A4-A229-841DA1B67A04}" srcOrd="0" destOrd="0" presId="urn:microsoft.com/office/officeart/2005/8/layout/hierarchy3"/>
    <dgm:cxn modelId="{9EFC20A7-6459-4583-A419-F25B60748BCB}" type="presOf" srcId="{B4494CAC-DC42-4B8D-8B49-5DE0D122B10E}" destId="{21E47A37-2A3D-48C8-9452-2C8622EA3231}" srcOrd="0" destOrd="0" presId="urn:microsoft.com/office/officeart/2005/8/layout/hierarchy3"/>
    <dgm:cxn modelId="{8D70F48A-3678-41FE-8046-74CEA2057EAE}" srcId="{9F69563E-EAF4-4840-A962-595D219DBCB0}" destId="{E7B262F5-BFD7-40D9-91F6-AE0B44B16BE1}" srcOrd="2" destOrd="0" parTransId="{9DA6CA74-EFEF-433E-806B-E073880FB042}" sibTransId="{48978FEF-6B65-46A8-92FA-028EE18DAC49}"/>
    <dgm:cxn modelId="{E8DF93F2-7F63-4E85-9609-DA2E69DC516E}" type="presOf" srcId="{E7B262F5-BFD7-40D9-91F6-AE0B44B16BE1}" destId="{5F9EC6A0-94A2-4BC2-8269-72BCE6247FBB}" srcOrd="1" destOrd="0" presId="urn:microsoft.com/office/officeart/2005/8/layout/hierarchy3"/>
    <dgm:cxn modelId="{4EB9955C-4CB7-4B9A-AAC9-162B8AADE680}" type="presOf" srcId="{FB651D98-73CD-43C3-9A5B-E64F6E443183}" destId="{A40631D1-B86E-4FAF-B1DC-CF7C9B329E4C}" srcOrd="0" destOrd="0" presId="urn:microsoft.com/office/officeart/2005/8/layout/hierarchy3"/>
    <dgm:cxn modelId="{B9EC22AC-9BC6-42D4-898A-C28C61512B55}" srcId="{0FB4FE93-1D19-4204-AA4D-2565522CE4F0}" destId="{0B72A1F9-6462-4EB3-B7F9-67B6C481E760}" srcOrd="0" destOrd="0" parTransId="{782D603E-369E-4ADB-94D0-36C6489DE7F3}" sibTransId="{23478305-259F-49B9-9EEE-0C6C75666B8F}"/>
    <dgm:cxn modelId="{376BE27A-BBA4-46D3-80C4-77318C8BDBB2}" type="presOf" srcId="{9F69563E-EAF4-4840-A962-595D219DBCB0}" destId="{80C4D3E6-7A5A-4106-97BE-E9B421B9D562}" srcOrd="0" destOrd="0" presId="urn:microsoft.com/office/officeart/2005/8/layout/hierarchy3"/>
    <dgm:cxn modelId="{3F7B950E-1C7F-4097-8336-356AA5D22C2F}" type="presOf" srcId="{0FB4FE93-1D19-4204-AA4D-2565522CE4F0}" destId="{C8217950-B269-4962-8F1F-0ED2CC42320F}" srcOrd="0" destOrd="0" presId="urn:microsoft.com/office/officeart/2005/8/layout/hierarchy3"/>
    <dgm:cxn modelId="{714C1449-3FF0-4D6B-800E-D0802FA12F08}" type="presOf" srcId="{A1114F74-CC71-419A-9A18-8D4238A0D016}" destId="{C69CBD64-E186-4005-B7F6-32E66FC66948}" srcOrd="0" destOrd="0" presId="urn:microsoft.com/office/officeart/2005/8/layout/hierarchy3"/>
    <dgm:cxn modelId="{9E962881-17AE-4A9F-ACAD-A0B82DAF6ACB}" type="presOf" srcId="{49075183-03EB-4EB0-AC45-90C1A02591BB}" destId="{8499F38C-7E3A-4888-BB43-BC3516A289C8}" srcOrd="0" destOrd="0" presId="urn:microsoft.com/office/officeart/2005/8/layout/hierarchy3"/>
    <dgm:cxn modelId="{24E91214-9AA3-486F-9461-A26E118C3891}" srcId="{C6E1DA82-9A86-477A-A4BE-2D7B5428D2DA}" destId="{29E32D78-DD33-4E22-A1A3-38CDAEC830CC}" srcOrd="3" destOrd="0" parTransId="{14CE5733-4DEA-48CD-8F66-DA8A6A4A0C9D}" sibTransId="{37FB0BFE-0386-4D22-A091-DB64D835BFF0}"/>
    <dgm:cxn modelId="{A3AAB65D-33BB-4C0E-A4E7-DDAF9ED5493D}" type="presOf" srcId="{28895BEE-59CE-48D5-81FD-2DEB539BDD77}" destId="{9734E713-0E48-4D95-8181-419DE86C7D78}" srcOrd="0" destOrd="0" presId="urn:microsoft.com/office/officeart/2005/8/layout/hierarchy3"/>
    <dgm:cxn modelId="{0DF70165-8094-45AB-9C4F-88252146909C}" type="presOf" srcId="{0E280BD3-2EF3-48E2-BA22-87B80AD342AF}" destId="{D2658F2C-16B9-482E-BEB5-AB73D24983CA}" srcOrd="0" destOrd="0" presId="urn:microsoft.com/office/officeart/2005/8/layout/hierarchy3"/>
    <dgm:cxn modelId="{C237F66E-445D-4C42-9911-A770854D7A42}" type="presOf" srcId="{ABF182EA-929E-4386-B796-E1238028EDA7}" destId="{6CBF6127-1AC4-4B6B-B9BB-B820E5AA898A}" srcOrd="0" destOrd="0" presId="urn:microsoft.com/office/officeart/2005/8/layout/hierarchy3"/>
    <dgm:cxn modelId="{6A5CB8B2-8C61-43D9-8F53-EAA70A8D5F4D}" type="presOf" srcId="{29E32D78-DD33-4E22-A1A3-38CDAEC830CC}" destId="{ABE2D22E-28B0-4D0A-BD79-2017BEC91DC3}" srcOrd="0" destOrd="0" presId="urn:microsoft.com/office/officeart/2005/8/layout/hierarchy3"/>
    <dgm:cxn modelId="{A4E0081E-34D5-4FAD-AD74-F0BFD929BC2F}" type="presOf" srcId="{707BFDF4-CF70-4E00-B417-78B29C6D9166}" destId="{E0AEE18E-078F-4A6E-BDF5-FFD97C69DD86}" srcOrd="1" destOrd="0" presId="urn:microsoft.com/office/officeart/2005/8/layout/hierarchy3"/>
    <dgm:cxn modelId="{788980C6-C590-4599-AA04-AA32195A0ED0}" type="presOf" srcId="{7625E129-61B9-4230-A531-A749FFD45CD4}" destId="{984E5B48-CCD7-451C-95E5-77998A8E23A4}" srcOrd="0" destOrd="0" presId="urn:microsoft.com/office/officeart/2005/8/layout/hierarchy3"/>
    <dgm:cxn modelId="{E16453E7-4549-4451-ADE2-FC8678F1193C}" srcId="{E7B262F5-BFD7-40D9-91F6-AE0B44B16BE1}" destId="{26F2C9FC-DD9D-4C8A-AAC3-B3DF05A85BF5}" srcOrd="1" destOrd="0" parTransId="{FB651D98-73CD-43C3-9A5B-E64F6E443183}" sibTransId="{FD16BFDF-0DC2-4B21-B854-F85F0B7C70AD}"/>
    <dgm:cxn modelId="{802CB348-B344-4FAB-B4D8-2FEB368CDBDC}" type="presOf" srcId="{79259CE9-DA8F-4F9E-A77D-2F2AD65B1DCE}" destId="{77F908D6-A8BC-46EF-A90A-191B6F85550D}" srcOrd="0" destOrd="0" presId="urn:microsoft.com/office/officeart/2005/8/layout/hierarchy3"/>
    <dgm:cxn modelId="{6B495C38-18AD-404A-8024-C9F6B7812F61}" type="presOf" srcId="{6FA8F600-5557-41D5-B359-DC73649CFFA4}" destId="{ECD02FA8-AAB1-4036-B2E5-D92D6BF0B2AD}" srcOrd="0" destOrd="0" presId="urn:microsoft.com/office/officeart/2005/8/layout/hierarchy3"/>
    <dgm:cxn modelId="{EFD50442-2AF6-4AB3-8B0B-423A0203D567}" srcId="{9F69563E-EAF4-4840-A962-595D219DBCB0}" destId="{951162BB-9E00-4564-9358-6E0A0FE6B3FE}" srcOrd="3" destOrd="0" parTransId="{E67A372D-270D-44CE-ABF1-248BB1B34DE1}" sibTransId="{42D4A0B4-E766-49E2-8E3E-709BB0B514FF}"/>
    <dgm:cxn modelId="{C5D5B55E-4607-428A-AEDD-814BA75AE48A}" type="presOf" srcId="{3EA9BA96-7400-41FC-8282-A4C31B6796D3}" destId="{F15061C1-F11D-4DA2-891A-FF6566691C89}" srcOrd="0" destOrd="0" presId="urn:microsoft.com/office/officeart/2005/8/layout/hierarchy3"/>
    <dgm:cxn modelId="{E8E4DCAE-DF44-4BFA-BF17-D0D37F55F58C}" srcId="{C6E1DA82-9A86-477A-A4BE-2D7B5428D2DA}" destId="{0E280BD3-2EF3-48E2-BA22-87B80AD342AF}" srcOrd="0" destOrd="0" parTransId="{49075183-03EB-4EB0-AC45-90C1A02591BB}" sibTransId="{403DCA54-BCAB-47F8-AA68-BF334FB8DAB6}"/>
    <dgm:cxn modelId="{52FDD4D4-331B-40B9-9AD5-C48EB3D4AA50}" type="presOf" srcId="{C6E1DA82-9A86-477A-A4BE-2D7B5428D2DA}" destId="{AF990438-31DC-4558-8566-44973F3734F1}" srcOrd="1" destOrd="0" presId="urn:microsoft.com/office/officeart/2005/8/layout/hierarchy3"/>
    <dgm:cxn modelId="{AC9EFEAE-EA1C-4868-843A-8A094180E403}" type="presOf" srcId="{FF2F7861-8575-4334-A1A0-AD4DC9E79CF5}" destId="{2E44A2E9-5F37-43DA-9618-01C5D4437931}" srcOrd="0" destOrd="0" presId="urn:microsoft.com/office/officeart/2005/8/layout/hierarchy3"/>
    <dgm:cxn modelId="{79C1FDE7-BF3C-4B8B-A081-FDAB6F5B307B}" srcId="{707BFDF4-CF70-4E00-B417-78B29C6D9166}" destId="{7625E129-61B9-4230-A531-A749FFD45CD4}" srcOrd="3" destOrd="0" parTransId="{DF85F1D3-CF30-42A8-8F55-FA9919949008}" sibTransId="{4593B4D2-C40F-41F3-BE16-6DE4C59AF204}"/>
    <dgm:cxn modelId="{D793A7FE-BC52-45B5-9C25-D399D90C14D4}" type="presOf" srcId="{4D3B77B2-B8F1-4F3D-B933-2C658E6DBA4C}" destId="{2866A13B-3324-4852-B664-C77DB5C95997}" srcOrd="0" destOrd="0" presId="urn:microsoft.com/office/officeart/2005/8/layout/hierarchy3"/>
    <dgm:cxn modelId="{AD1E25CB-EF14-4196-AE96-683E74709F3C}" srcId="{C6E1DA82-9A86-477A-A4BE-2D7B5428D2DA}" destId="{F7908B14-4B8C-40BD-AE4C-068787A1678D}" srcOrd="1" destOrd="0" parTransId="{79259CE9-DA8F-4F9E-A77D-2F2AD65B1DCE}" sibTransId="{7E329DE1-3E46-46BA-A0E3-33231EF4EDDA}"/>
    <dgm:cxn modelId="{98F17134-98C0-41BB-B2F8-0BBE745C0B81}" type="presOf" srcId="{1C83684D-2DFA-4132-8969-B477E6D48D3D}" destId="{12ED767D-5F40-44E2-962B-C0E81A289CF7}" srcOrd="0" destOrd="0" presId="urn:microsoft.com/office/officeart/2005/8/layout/hierarchy3"/>
    <dgm:cxn modelId="{72971135-7D8B-4E4E-8238-29D1B387C69F}" srcId="{0FB4FE93-1D19-4204-AA4D-2565522CE4F0}" destId="{8684B434-77A8-4BFD-A884-2ED81FB9B859}" srcOrd="2" destOrd="0" parTransId="{8677D972-D8EF-4962-8314-22EE7471C652}" sibTransId="{42DA9052-58E8-42FA-B86B-F0D6BC96BD68}"/>
    <dgm:cxn modelId="{2876D3C8-B48C-4875-8DEB-0290ED7A80C2}" srcId="{951162BB-9E00-4564-9358-6E0A0FE6B3FE}" destId="{69DFCF50-EE28-406C-B0EE-C1FC61EF7A33}" srcOrd="1" destOrd="0" parTransId="{3EA9BA96-7400-41FC-8282-A4C31B6796D3}" sibTransId="{8A641005-415E-4357-9775-C164CE4379B1}"/>
    <dgm:cxn modelId="{ABE14E34-31A7-4860-9D6B-EECDCCF7D601}" srcId="{E7B262F5-BFD7-40D9-91F6-AE0B44B16BE1}" destId="{4DD7A7DC-1FF0-4DDB-9545-DB89819478C8}" srcOrd="0" destOrd="0" parTransId="{4846B323-BE87-4982-9899-D80385014985}" sibTransId="{0E849314-4B75-4850-BFE7-D2859A515D90}"/>
    <dgm:cxn modelId="{85CF9382-838E-4FE7-8921-36990CACEECE}" type="presOf" srcId="{951162BB-9E00-4564-9358-6E0A0FE6B3FE}" destId="{5A6BBB0F-B1BE-42BC-85B6-24BC3CA9D472}" srcOrd="1" destOrd="0" presId="urn:microsoft.com/office/officeart/2005/8/layout/hierarchy3"/>
    <dgm:cxn modelId="{66B252F9-38E3-42BC-B5B8-6BD8393134FF}" srcId="{C6E1DA82-9A86-477A-A4BE-2D7B5428D2DA}" destId="{3BF7FE10-F6A1-41CD-9A54-7580B604A45B}" srcOrd="2" destOrd="0" parTransId="{28895BEE-59CE-48D5-81FD-2DEB539BDD77}" sibTransId="{7D00728D-619C-4D71-82C9-2EA02A8F55E9}"/>
    <dgm:cxn modelId="{B5F5279A-4A37-4147-969C-ACEF57249929}" type="presOf" srcId="{4CD3D8AA-190F-4AEC-855D-AC4D6556581E}" destId="{8CB16422-81ED-4421-8E1A-8E4B1117E3E7}" srcOrd="0" destOrd="0" presId="urn:microsoft.com/office/officeart/2005/8/layout/hierarchy3"/>
    <dgm:cxn modelId="{802F5D13-8CA5-49A6-9ACB-260E1063AC71}" type="presOf" srcId="{B71F4082-7646-449F-82E3-77B53EFEFB95}" destId="{04D32E39-84DD-4029-B73B-6E3395799561}" srcOrd="0" destOrd="0" presId="urn:microsoft.com/office/officeart/2005/8/layout/hierarchy3"/>
    <dgm:cxn modelId="{9CBB889F-B122-430F-8D0A-850BFE63AF47}" type="presOf" srcId="{8677D972-D8EF-4962-8314-22EE7471C652}" destId="{DEC77072-5D95-45FC-AF29-939C6B85C978}" srcOrd="0" destOrd="0" presId="urn:microsoft.com/office/officeart/2005/8/layout/hierarchy3"/>
    <dgm:cxn modelId="{3AD1F09E-8D90-4CD6-B239-C21035FCA367}" srcId="{951162BB-9E00-4564-9358-6E0A0FE6B3FE}" destId="{6FA8F600-5557-41D5-B359-DC73649CFFA4}" srcOrd="3" destOrd="0" parTransId="{4CD3D8AA-190F-4AEC-855D-AC4D6556581E}" sibTransId="{4345626D-6EE6-4057-9E07-580B3AABECAC}"/>
    <dgm:cxn modelId="{19E64E52-4141-433A-8528-FB359C118655}" type="presOf" srcId="{F18E1178-C8FC-4630-9977-064832F12A49}" destId="{B7AB31CD-E094-48E9-8CDA-ED719A851866}" srcOrd="0" destOrd="0" presId="urn:microsoft.com/office/officeart/2005/8/layout/hierarchy3"/>
    <dgm:cxn modelId="{57EE0F48-7BFE-4737-B8AE-296FC42F80DA}" type="presOf" srcId="{E7B262F5-BFD7-40D9-91F6-AE0B44B16BE1}" destId="{39F7C33D-0D35-40E3-9A0F-F2F592709D4E}" srcOrd="0" destOrd="0" presId="urn:microsoft.com/office/officeart/2005/8/layout/hierarchy3"/>
    <dgm:cxn modelId="{A85C2F32-D0A0-4C7F-8A92-E92A656E01E9}" type="presOf" srcId="{A96CF3B3-AFBF-4985-B57E-F9DFC1BB96C7}" destId="{54EC62D2-5323-4715-98B6-C97D3B2C68CC}" srcOrd="0" destOrd="0" presId="urn:microsoft.com/office/officeart/2005/8/layout/hierarchy3"/>
    <dgm:cxn modelId="{7D721E22-73B7-4158-AC58-8D7F69B32235}" type="presOf" srcId="{00456FA6-9532-4269-84EE-EFAD07331D2C}" destId="{0D14C872-0019-47B3-8EA6-20DD50499C33}" srcOrd="0" destOrd="0" presId="urn:microsoft.com/office/officeart/2005/8/layout/hierarchy3"/>
    <dgm:cxn modelId="{1BCAD856-CA12-4284-B39C-AEECAEAE87A0}" type="presOf" srcId="{F7908B14-4B8C-40BD-AE4C-068787A1678D}" destId="{DA2369A8-D7AA-4A01-8600-A16A7E97935D}" srcOrd="0" destOrd="0" presId="urn:microsoft.com/office/officeart/2005/8/layout/hierarchy3"/>
    <dgm:cxn modelId="{37308DB9-02F0-4810-A57F-71BD4156749A}" type="presOf" srcId="{8684B434-77A8-4BFD-A884-2ED81FB9B859}" destId="{6ECD4A9F-9600-45E7-A557-4833503F60B2}" srcOrd="0" destOrd="0" presId="urn:microsoft.com/office/officeart/2005/8/layout/hierarchy3"/>
    <dgm:cxn modelId="{107E2159-6D1C-4CBD-888F-304FD0C6EC06}" srcId="{707BFDF4-CF70-4E00-B417-78B29C6D9166}" destId="{4D3B77B2-B8F1-4F3D-B933-2C658E6DBA4C}" srcOrd="2" destOrd="0" parTransId="{F18E1178-C8FC-4630-9977-064832F12A49}" sibTransId="{E6631EA2-D773-4A7F-BF7D-E727E91AB218}"/>
    <dgm:cxn modelId="{E96B6B86-96C2-4E1A-88E4-74BEB17FE5B5}" type="presOf" srcId="{C6E1DA82-9A86-477A-A4BE-2D7B5428D2DA}" destId="{1582153A-0926-4D98-8EBF-C1055DDF4820}" srcOrd="0" destOrd="0" presId="urn:microsoft.com/office/officeart/2005/8/layout/hierarchy3"/>
    <dgm:cxn modelId="{85D01393-D649-4652-BF15-9C5A1468647C}" type="presOf" srcId="{56A747E9-E157-4CBA-8908-EAA742D9EF75}" destId="{05417815-A84D-43F5-B9F8-3EDCAB897502}" srcOrd="0" destOrd="0" presId="urn:microsoft.com/office/officeart/2005/8/layout/hierarchy3"/>
    <dgm:cxn modelId="{4B281AC2-74C6-4435-B955-A7B5DC71BD2E}" srcId="{9F69563E-EAF4-4840-A962-595D219DBCB0}" destId="{707BFDF4-CF70-4E00-B417-78B29C6D9166}" srcOrd="0" destOrd="0" parTransId="{E59C5663-A109-42F7-8A59-6A305DA1C240}" sibTransId="{2D145937-6101-427E-B727-232BD3788F06}"/>
    <dgm:cxn modelId="{322CA744-72FF-468A-B840-355B6BF51026}" type="presOf" srcId="{69DFCF50-EE28-406C-B0EE-C1FC61EF7A33}" destId="{6768723F-8533-400E-BFEF-366F5ACB01A1}" srcOrd="0" destOrd="0" presId="urn:microsoft.com/office/officeart/2005/8/layout/hierarchy3"/>
    <dgm:cxn modelId="{8BA14CC6-18CB-4FEF-8ED4-5D2A3BD73DD7}" srcId="{E7B262F5-BFD7-40D9-91F6-AE0B44B16BE1}" destId="{E7EB99BC-A9BA-45BB-B426-C3C0033954CD}" srcOrd="2" destOrd="0" parTransId="{595518B8-A1B9-4AF1-8F21-F0161DD5DB47}" sibTransId="{B3DEED06-27E1-4E1F-A4F4-6A76F10B76B3}"/>
    <dgm:cxn modelId="{7E73E2ED-3A6A-4057-8E46-321D8571E5E6}" srcId="{707BFDF4-CF70-4E00-B417-78B29C6D9166}" destId="{4C29C583-9E15-4A6C-BEB8-7DC553C7B568}" srcOrd="0" destOrd="0" parTransId="{EE04CA40-D945-411F-99D4-F9C2C7CD424E}" sibTransId="{13E90453-443D-4EE9-B09C-C8C9CBEB088F}"/>
    <dgm:cxn modelId="{EAADDFD8-C8FD-4BF8-A57E-586ED6716420}" type="presOf" srcId="{0FB4FE93-1D19-4204-AA4D-2565522CE4F0}" destId="{C074429C-4770-4875-8FA5-96AA8F033D86}" srcOrd="1" destOrd="0" presId="urn:microsoft.com/office/officeart/2005/8/layout/hierarchy3"/>
    <dgm:cxn modelId="{7A130D8A-FE43-459B-BF12-723F0F9CCDA9}" srcId="{0FB4FE93-1D19-4204-AA4D-2565522CE4F0}" destId="{00456FA6-9532-4269-84EE-EFAD07331D2C}" srcOrd="1" destOrd="0" parTransId="{ABF182EA-929E-4386-B796-E1238028EDA7}" sibTransId="{48692D91-F408-4F33-9E39-C73F66B6B5BD}"/>
    <dgm:cxn modelId="{5BE30EC4-1A49-4A4C-8E28-A7DBC678E5F9}" srcId="{9F69563E-EAF4-4840-A962-595D219DBCB0}" destId="{0FB4FE93-1D19-4204-AA4D-2565522CE4F0}" srcOrd="1" destOrd="0" parTransId="{17B7C848-5653-4FC1-879F-6B0DDD196FF4}" sibTransId="{700D2572-8822-441A-B279-EC3A50A1BFD9}"/>
    <dgm:cxn modelId="{A0561D3D-6E81-4CCB-992B-4B6A1348342D}" srcId="{707BFDF4-CF70-4E00-B417-78B29C6D9166}" destId="{56A747E9-E157-4CBA-8908-EAA742D9EF75}" srcOrd="1" destOrd="0" parTransId="{FF2F7861-8575-4334-A1A0-AD4DC9E79CF5}" sibTransId="{864D43A6-4633-49A6-964E-0010F9E6FEDC}"/>
    <dgm:cxn modelId="{7B7036B1-12AF-4787-BD12-022F91F7BAED}" type="presOf" srcId="{BBA51108-0D80-43D9-9569-7A963A59EB76}" destId="{1860D4C5-CAC0-4AED-BEF4-B809504C2823}" srcOrd="0" destOrd="0" presId="urn:microsoft.com/office/officeart/2005/8/layout/hierarchy3"/>
    <dgm:cxn modelId="{747B162D-5871-416E-9B04-A16D2EB78E20}" type="presOf" srcId="{4C29C583-9E15-4A6C-BEB8-7DC553C7B568}" destId="{0C7096C2-A73F-41F5-A871-EDE00A12ED3D}" srcOrd="0" destOrd="0" presId="urn:microsoft.com/office/officeart/2005/8/layout/hierarchy3"/>
    <dgm:cxn modelId="{65B7880F-3140-4AC9-A05D-E45E32824490}" type="presOf" srcId="{3BF7FE10-F6A1-41CD-9A54-7580B604A45B}" destId="{A224BE81-212A-4DBC-881C-22F2F95B7DB6}" srcOrd="0" destOrd="0" presId="urn:microsoft.com/office/officeart/2005/8/layout/hierarchy3"/>
    <dgm:cxn modelId="{09F2F166-2D60-47FF-93CB-052193EBF292}" srcId="{707BFDF4-CF70-4E00-B417-78B29C6D9166}" destId="{BBA51108-0D80-43D9-9569-7A963A59EB76}" srcOrd="5" destOrd="0" parTransId="{6C7DA3D4-B0C4-4615-B0AA-F0C2C58DFADB}" sibTransId="{9DEE7623-5EF1-42A0-B4E4-46D1E33889A3}"/>
    <dgm:cxn modelId="{E042A6D0-3F48-4323-AFBC-7ACAACB06202}" type="presOf" srcId="{4DD7A7DC-1FF0-4DDB-9545-DB89819478C8}" destId="{0D5DA68E-2135-4208-920A-EFB7A24DDB45}" srcOrd="0" destOrd="0" presId="urn:microsoft.com/office/officeart/2005/8/layout/hierarchy3"/>
    <dgm:cxn modelId="{B9233EEB-0AFB-439C-84B4-27BF7A2700AF}" type="presOf" srcId="{26F2C9FC-DD9D-4C8A-AAC3-B3DF05A85BF5}" destId="{CDA4E2CE-A213-407D-AABF-9FB585D0C2EA}" srcOrd="0" destOrd="0" presId="urn:microsoft.com/office/officeart/2005/8/layout/hierarchy3"/>
    <dgm:cxn modelId="{E9708A42-EA1B-4F75-BF1A-CCA76B6A3EE0}" type="presOf" srcId="{782D603E-369E-4ADB-94D0-36C6489DE7F3}" destId="{B3CABE1B-6E01-4C18-B6BF-766636184A6C}" srcOrd="0" destOrd="0" presId="urn:microsoft.com/office/officeart/2005/8/layout/hierarchy3"/>
    <dgm:cxn modelId="{DF832D42-DAB8-4441-BC5B-4D621B9C0D13}" type="presOf" srcId="{7D8627F8-4CB0-46E1-8B56-F73C71CD44FE}" destId="{36C30176-CCEA-4395-A9C1-8B600D730FA2}" srcOrd="0" destOrd="0" presId="urn:microsoft.com/office/officeart/2005/8/layout/hierarchy3"/>
    <dgm:cxn modelId="{890BE1D9-60AF-4A76-B51A-BCA3F8D71245}" type="presOf" srcId="{ECD449D2-A71B-45C4-AD28-1F79C0F067EF}" destId="{D38E5261-7FBF-4CAC-BCEA-F7BA089BAAC1}" srcOrd="0" destOrd="0" presId="urn:microsoft.com/office/officeart/2005/8/layout/hierarchy3"/>
    <dgm:cxn modelId="{64D1922E-A173-4E02-A287-BE1B22EDF4C2}" type="presOf" srcId="{0B72A1F9-6462-4EB3-B7F9-67B6C481E760}" destId="{FC015D28-9135-4980-B0B4-BE2417CA2096}" srcOrd="0" destOrd="0" presId="urn:microsoft.com/office/officeart/2005/8/layout/hierarchy3"/>
    <dgm:cxn modelId="{A9F3DF2F-4978-4898-8D66-7B635367FAF8}" type="presOf" srcId="{EE04CA40-D945-411F-99D4-F9C2C7CD424E}" destId="{81880DD8-CC0C-4891-8EF2-7B9D3481B6DD}" srcOrd="0" destOrd="0" presId="urn:microsoft.com/office/officeart/2005/8/layout/hierarchy3"/>
    <dgm:cxn modelId="{0385FF95-8F69-44CF-A880-E7A333D3028E}" type="presOf" srcId="{707BFDF4-CF70-4E00-B417-78B29C6D9166}" destId="{4CC2BE35-2797-4B14-A4FA-7D68C98FA23E}" srcOrd="0" destOrd="0" presId="urn:microsoft.com/office/officeart/2005/8/layout/hierarchy3"/>
    <dgm:cxn modelId="{3DF1630A-D24D-4E61-A50B-ECA708273453}" type="presOf" srcId="{DF85F1D3-CF30-42A8-8F55-FA9919949008}" destId="{EBE83EC6-FFF5-49AE-A37C-C739344D98D6}" srcOrd="0" destOrd="0" presId="urn:microsoft.com/office/officeart/2005/8/layout/hierarchy3"/>
    <dgm:cxn modelId="{93DE4B71-D8D5-4591-970B-0031838594E9}" type="presOf" srcId="{4846B323-BE87-4982-9899-D80385014985}" destId="{CA3CB2EB-333E-4F1A-94E6-3D081A2F4486}" srcOrd="0" destOrd="0" presId="urn:microsoft.com/office/officeart/2005/8/layout/hierarchy3"/>
    <dgm:cxn modelId="{7CE017AE-48C3-4410-95A1-675DABC177FC}" type="presParOf" srcId="{80C4D3E6-7A5A-4106-97BE-E9B421B9D562}" destId="{B55376C1-0EDA-4438-9F02-4FF8EA7C8F16}" srcOrd="0" destOrd="0" presId="urn:microsoft.com/office/officeart/2005/8/layout/hierarchy3"/>
    <dgm:cxn modelId="{3460EE28-FA11-423E-B754-BC9C5B190477}" type="presParOf" srcId="{B55376C1-0EDA-4438-9F02-4FF8EA7C8F16}" destId="{501D21F1-E0A4-4D2F-8C17-572335063CE3}" srcOrd="0" destOrd="0" presId="urn:microsoft.com/office/officeart/2005/8/layout/hierarchy3"/>
    <dgm:cxn modelId="{8E18B31B-D156-48D3-B865-4929EB8294EE}" type="presParOf" srcId="{501D21F1-E0A4-4D2F-8C17-572335063CE3}" destId="{4CC2BE35-2797-4B14-A4FA-7D68C98FA23E}" srcOrd="0" destOrd="0" presId="urn:microsoft.com/office/officeart/2005/8/layout/hierarchy3"/>
    <dgm:cxn modelId="{3125DF34-9780-448D-8F36-73232CE4EEE0}" type="presParOf" srcId="{501D21F1-E0A4-4D2F-8C17-572335063CE3}" destId="{E0AEE18E-078F-4A6E-BDF5-FFD97C69DD86}" srcOrd="1" destOrd="0" presId="urn:microsoft.com/office/officeart/2005/8/layout/hierarchy3"/>
    <dgm:cxn modelId="{EA085C13-8E69-448A-93B3-E604BF8EFA54}" type="presParOf" srcId="{B55376C1-0EDA-4438-9F02-4FF8EA7C8F16}" destId="{3DF96F9D-190A-47F1-804A-92D4471B5080}" srcOrd="1" destOrd="0" presId="urn:microsoft.com/office/officeart/2005/8/layout/hierarchy3"/>
    <dgm:cxn modelId="{B1FBE46D-0AB7-459A-AA6A-C165BC3D0802}" type="presParOf" srcId="{3DF96F9D-190A-47F1-804A-92D4471B5080}" destId="{81880DD8-CC0C-4891-8EF2-7B9D3481B6DD}" srcOrd="0" destOrd="0" presId="urn:microsoft.com/office/officeart/2005/8/layout/hierarchy3"/>
    <dgm:cxn modelId="{FD014AB5-2277-43E7-8661-CB4BF093863B}" type="presParOf" srcId="{3DF96F9D-190A-47F1-804A-92D4471B5080}" destId="{0C7096C2-A73F-41F5-A871-EDE00A12ED3D}" srcOrd="1" destOrd="0" presId="urn:microsoft.com/office/officeart/2005/8/layout/hierarchy3"/>
    <dgm:cxn modelId="{C6CF3BCF-0A26-45B0-A40B-AB2EA9D935AA}" type="presParOf" srcId="{3DF96F9D-190A-47F1-804A-92D4471B5080}" destId="{2E44A2E9-5F37-43DA-9618-01C5D4437931}" srcOrd="2" destOrd="0" presId="urn:microsoft.com/office/officeart/2005/8/layout/hierarchy3"/>
    <dgm:cxn modelId="{467E0A2B-CA74-42B8-BB8D-4A92715A17EE}" type="presParOf" srcId="{3DF96F9D-190A-47F1-804A-92D4471B5080}" destId="{05417815-A84D-43F5-B9F8-3EDCAB897502}" srcOrd="3" destOrd="0" presId="urn:microsoft.com/office/officeart/2005/8/layout/hierarchy3"/>
    <dgm:cxn modelId="{3DB5C3BE-4938-4D92-93B8-8F0162598A36}" type="presParOf" srcId="{3DF96F9D-190A-47F1-804A-92D4471B5080}" destId="{B7AB31CD-E094-48E9-8CDA-ED719A851866}" srcOrd="4" destOrd="0" presId="urn:microsoft.com/office/officeart/2005/8/layout/hierarchy3"/>
    <dgm:cxn modelId="{0B4796FF-FABA-434E-A413-27B7066B0107}" type="presParOf" srcId="{3DF96F9D-190A-47F1-804A-92D4471B5080}" destId="{2866A13B-3324-4852-B664-C77DB5C95997}" srcOrd="5" destOrd="0" presId="urn:microsoft.com/office/officeart/2005/8/layout/hierarchy3"/>
    <dgm:cxn modelId="{C1493EDC-938B-4364-A537-ABCD385396A4}" type="presParOf" srcId="{3DF96F9D-190A-47F1-804A-92D4471B5080}" destId="{EBE83EC6-FFF5-49AE-A37C-C739344D98D6}" srcOrd="6" destOrd="0" presId="urn:microsoft.com/office/officeart/2005/8/layout/hierarchy3"/>
    <dgm:cxn modelId="{ED676B9C-C3F7-470F-BD74-730E6EDED498}" type="presParOf" srcId="{3DF96F9D-190A-47F1-804A-92D4471B5080}" destId="{984E5B48-CCD7-451C-95E5-77998A8E23A4}" srcOrd="7" destOrd="0" presId="urn:microsoft.com/office/officeart/2005/8/layout/hierarchy3"/>
    <dgm:cxn modelId="{6D3D7043-F432-42E8-85FB-143F64E5DF10}" type="presParOf" srcId="{3DF96F9D-190A-47F1-804A-92D4471B5080}" destId="{04D32E39-84DD-4029-B73B-6E3395799561}" srcOrd="8" destOrd="0" presId="urn:microsoft.com/office/officeart/2005/8/layout/hierarchy3"/>
    <dgm:cxn modelId="{1E937E65-BAA5-4048-AE86-5FA5453013F3}" type="presParOf" srcId="{3DF96F9D-190A-47F1-804A-92D4471B5080}" destId="{54EC62D2-5323-4715-98B6-C97D3B2C68CC}" srcOrd="9" destOrd="0" presId="urn:microsoft.com/office/officeart/2005/8/layout/hierarchy3"/>
    <dgm:cxn modelId="{ACE814BE-7D8B-414D-BA5D-F2311C916AA5}" type="presParOf" srcId="{3DF96F9D-190A-47F1-804A-92D4471B5080}" destId="{4F9DD932-248F-42A4-A229-841DA1B67A04}" srcOrd="10" destOrd="0" presId="urn:microsoft.com/office/officeart/2005/8/layout/hierarchy3"/>
    <dgm:cxn modelId="{EAC12B02-07F5-4F5D-934C-0AB5B458D010}" type="presParOf" srcId="{3DF96F9D-190A-47F1-804A-92D4471B5080}" destId="{1860D4C5-CAC0-4AED-BEF4-B809504C2823}" srcOrd="11" destOrd="0" presId="urn:microsoft.com/office/officeart/2005/8/layout/hierarchy3"/>
    <dgm:cxn modelId="{1D6A4CAB-A33C-4752-9434-ABE123FC4810}" type="presParOf" srcId="{80C4D3E6-7A5A-4106-97BE-E9B421B9D562}" destId="{8FAEF572-84A9-4BFC-90EC-EB64E35B84F6}" srcOrd="1" destOrd="0" presId="urn:microsoft.com/office/officeart/2005/8/layout/hierarchy3"/>
    <dgm:cxn modelId="{E05AC556-6D48-4331-AE19-FDB9112DCB6D}" type="presParOf" srcId="{8FAEF572-84A9-4BFC-90EC-EB64E35B84F6}" destId="{5986B659-D65F-4FB5-A3CE-2E24E96731CB}" srcOrd="0" destOrd="0" presId="urn:microsoft.com/office/officeart/2005/8/layout/hierarchy3"/>
    <dgm:cxn modelId="{D190FDA6-5AE3-4274-988B-ADAF48F9F7CB}" type="presParOf" srcId="{5986B659-D65F-4FB5-A3CE-2E24E96731CB}" destId="{C8217950-B269-4962-8F1F-0ED2CC42320F}" srcOrd="0" destOrd="0" presId="urn:microsoft.com/office/officeart/2005/8/layout/hierarchy3"/>
    <dgm:cxn modelId="{1AFD0384-0D37-4D79-84EB-B430B44C466B}" type="presParOf" srcId="{5986B659-D65F-4FB5-A3CE-2E24E96731CB}" destId="{C074429C-4770-4875-8FA5-96AA8F033D86}" srcOrd="1" destOrd="0" presId="urn:microsoft.com/office/officeart/2005/8/layout/hierarchy3"/>
    <dgm:cxn modelId="{5D7734BF-6D10-4F4A-A3CD-B315E5AB5872}" type="presParOf" srcId="{8FAEF572-84A9-4BFC-90EC-EB64E35B84F6}" destId="{F2FBFEFD-3A5D-471A-88C3-8C9FA8D159BA}" srcOrd="1" destOrd="0" presId="urn:microsoft.com/office/officeart/2005/8/layout/hierarchy3"/>
    <dgm:cxn modelId="{EFB23DB6-4F2A-4716-B667-3FBE50857AFE}" type="presParOf" srcId="{F2FBFEFD-3A5D-471A-88C3-8C9FA8D159BA}" destId="{B3CABE1B-6E01-4C18-B6BF-766636184A6C}" srcOrd="0" destOrd="0" presId="urn:microsoft.com/office/officeart/2005/8/layout/hierarchy3"/>
    <dgm:cxn modelId="{A9E4801A-4832-4555-BB68-FDE4C5AFC800}" type="presParOf" srcId="{F2FBFEFD-3A5D-471A-88C3-8C9FA8D159BA}" destId="{FC015D28-9135-4980-B0B4-BE2417CA2096}" srcOrd="1" destOrd="0" presId="urn:microsoft.com/office/officeart/2005/8/layout/hierarchy3"/>
    <dgm:cxn modelId="{42B19BB7-BB5F-4F67-A61A-72BEEAB6DE04}" type="presParOf" srcId="{F2FBFEFD-3A5D-471A-88C3-8C9FA8D159BA}" destId="{6CBF6127-1AC4-4B6B-B9BB-B820E5AA898A}" srcOrd="2" destOrd="0" presId="urn:microsoft.com/office/officeart/2005/8/layout/hierarchy3"/>
    <dgm:cxn modelId="{0DE076BE-0F1A-41B5-B805-63999635D537}" type="presParOf" srcId="{F2FBFEFD-3A5D-471A-88C3-8C9FA8D159BA}" destId="{0D14C872-0019-47B3-8EA6-20DD50499C33}" srcOrd="3" destOrd="0" presId="urn:microsoft.com/office/officeart/2005/8/layout/hierarchy3"/>
    <dgm:cxn modelId="{96EC515B-67B5-45AA-B543-A300B06515D0}" type="presParOf" srcId="{F2FBFEFD-3A5D-471A-88C3-8C9FA8D159BA}" destId="{DEC77072-5D95-45FC-AF29-939C6B85C978}" srcOrd="4" destOrd="0" presId="urn:microsoft.com/office/officeart/2005/8/layout/hierarchy3"/>
    <dgm:cxn modelId="{5382BFBB-DA76-488E-9C28-1F50205A4E7A}" type="presParOf" srcId="{F2FBFEFD-3A5D-471A-88C3-8C9FA8D159BA}" destId="{6ECD4A9F-9600-45E7-A557-4833503F60B2}" srcOrd="5" destOrd="0" presId="urn:microsoft.com/office/officeart/2005/8/layout/hierarchy3"/>
    <dgm:cxn modelId="{EC6F4CEF-9090-4778-9D08-C56683562AF3}" type="presParOf" srcId="{F2FBFEFD-3A5D-471A-88C3-8C9FA8D159BA}" destId="{C69CBD64-E186-4005-B7F6-32E66FC66948}" srcOrd="6" destOrd="0" presId="urn:microsoft.com/office/officeart/2005/8/layout/hierarchy3"/>
    <dgm:cxn modelId="{52972D37-E112-44A7-AB57-7875021862D6}" type="presParOf" srcId="{F2FBFEFD-3A5D-471A-88C3-8C9FA8D159BA}" destId="{21E47A37-2A3D-48C8-9452-2C8622EA3231}" srcOrd="7" destOrd="0" presId="urn:microsoft.com/office/officeart/2005/8/layout/hierarchy3"/>
    <dgm:cxn modelId="{64AEB1AB-CEB9-4EFF-9E64-1E650A664237}" type="presParOf" srcId="{80C4D3E6-7A5A-4106-97BE-E9B421B9D562}" destId="{E4BCEF57-B035-4F15-96D9-766E05564A3F}" srcOrd="2" destOrd="0" presId="urn:microsoft.com/office/officeart/2005/8/layout/hierarchy3"/>
    <dgm:cxn modelId="{EA75C8DD-C597-47FE-9C62-4785236D4CDA}" type="presParOf" srcId="{E4BCEF57-B035-4F15-96D9-766E05564A3F}" destId="{754A349B-FF36-4394-A8F0-CDCD0D659138}" srcOrd="0" destOrd="0" presId="urn:microsoft.com/office/officeart/2005/8/layout/hierarchy3"/>
    <dgm:cxn modelId="{9AFF654D-6583-40F4-A826-08FC91484834}" type="presParOf" srcId="{754A349B-FF36-4394-A8F0-CDCD0D659138}" destId="{39F7C33D-0D35-40E3-9A0F-F2F592709D4E}" srcOrd="0" destOrd="0" presId="urn:microsoft.com/office/officeart/2005/8/layout/hierarchy3"/>
    <dgm:cxn modelId="{516626E8-731D-466D-90B3-C5754CC76E2E}" type="presParOf" srcId="{754A349B-FF36-4394-A8F0-CDCD0D659138}" destId="{5F9EC6A0-94A2-4BC2-8269-72BCE6247FBB}" srcOrd="1" destOrd="0" presId="urn:microsoft.com/office/officeart/2005/8/layout/hierarchy3"/>
    <dgm:cxn modelId="{85827081-2E1B-4BE0-93CB-8DF108514E58}" type="presParOf" srcId="{E4BCEF57-B035-4F15-96D9-766E05564A3F}" destId="{FE9ED306-176C-4D1A-9E8D-AA0E2CD87502}" srcOrd="1" destOrd="0" presId="urn:microsoft.com/office/officeart/2005/8/layout/hierarchy3"/>
    <dgm:cxn modelId="{AA659F06-939F-4462-9433-3080131DAF6E}" type="presParOf" srcId="{FE9ED306-176C-4D1A-9E8D-AA0E2CD87502}" destId="{CA3CB2EB-333E-4F1A-94E6-3D081A2F4486}" srcOrd="0" destOrd="0" presId="urn:microsoft.com/office/officeart/2005/8/layout/hierarchy3"/>
    <dgm:cxn modelId="{3C76539E-6333-4022-ABED-B2DFDE773FF0}" type="presParOf" srcId="{FE9ED306-176C-4D1A-9E8D-AA0E2CD87502}" destId="{0D5DA68E-2135-4208-920A-EFB7A24DDB45}" srcOrd="1" destOrd="0" presId="urn:microsoft.com/office/officeart/2005/8/layout/hierarchy3"/>
    <dgm:cxn modelId="{4D4CAD14-CB2D-447B-9DCD-834B3C8F71DD}" type="presParOf" srcId="{FE9ED306-176C-4D1A-9E8D-AA0E2CD87502}" destId="{A40631D1-B86E-4FAF-B1DC-CF7C9B329E4C}" srcOrd="2" destOrd="0" presId="urn:microsoft.com/office/officeart/2005/8/layout/hierarchy3"/>
    <dgm:cxn modelId="{5E2C432F-BEDC-4E8E-A377-7B420E20D890}" type="presParOf" srcId="{FE9ED306-176C-4D1A-9E8D-AA0E2CD87502}" destId="{CDA4E2CE-A213-407D-AABF-9FB585D0C2EA}" srcOrd="3" destOrd="0" presId="urn:microsoft.com/office/officeart/2005/8/layout/hierarchy3"/>
    <dgm:cxn modelId="{0284B662-E13A-4C23-928D-817D0EDF66A0}" type="presParOf" srcId="{FE9ED306-176C-4D1A-9E8D-AA0E2CD87502}" destId="{B3325876-660B-44D4-B7B3-0789B8712C47}" srcOrd="4" destOrd="0" presId="urn:microsoft.com/office/officeart/2005/8/layout/hierarchy3"/>
    <dgm:cxn modelId="{C95FBAFA-C41D-47F7-A861-27A4330364D2}" type="presParOf" srcId="{FE9ED306-176C-4D1A-9E8D-AA0E2CD87502}" destId="{D33EC25A-CE33-4D22-BB60-48CC74D313AA}" srcOrd="5" destOrd="0" presId="urn:microsoft.com/office/officeart/2005/8/layout/hierarchy3"/>
    <dgm:cxn modelId="{0D107728-FE82-4A92-9A65-412185E47BC5}" type="presParOf" srcId="{80C4D3E6-7A5A-4106-97BE-E9B421B9D562}" destId="{5D24C45F-808E-4435-B013-0763CF1806CE}" srcOrd="3" destOrd="0" presId="urn:microsoft.com/office/officeart/2005/8/layout/hierarchy3"/>
    <dgm:cxn modelId="{DA2DE257-EA53-4104-9A3E-22E2B32BAB06}" type="presParOf" srcId="{5D24C45F-808E-4435-B013-0763CF1806CE}" destId="{B8512F7E-5BEE-4A1C-A23F-EB0F409E9D4D}" srcOrd="0" destOrd="0" presId="urn:microsoft.com/office/officeart/2005/8/layout/hierarchy3"/>
    <dgm:cxn modelId="{6F1A2B0E-99F8-4E07-8EB8-C3BCFCCEB859}" type="presParOf" srcId="{B8512F7E-5BEE-4A1C-A23F-EB0F409E9D4D}" destId="{3CBAD99A-6487-479B-97D8-AFB829A1D807}" srcOrd="0" destOrd="0" presId="urn:microsoft.com/office/officeart/2005/8/layout/hierarchy3"/>
    <dgm:cxn modelId="{4C64462F-4360-44A0-AE09-75B73BF82A74}" type="presParOf" srcId="{B8512F7E-5BEE-4A1C-A23F-EB0F409E9D4D}" destId="{5A6BBB0F-B1BE-42BC-85B6-24BC3CA9D472}" srcOrd="1" destOrd="0" presId="urn:microsoft.com/office/officeart/2005/8/layout/hierarchy3"/>
    <dgm:cxn modelId="{C674C11B-C35A-445A-ACF8-FB1DDAB337D5}" type="presParOf" srcId="{5D24C45F-808E-4435-B013-0763CF1806CE}" destId="{6D8622F8-F62A-4864-A7A1-63B603343A12}" srcOrd="1" destOrd="0" presId="urn:microsoft.com/office/officeart/2005/8/layout/hierarchy3"/>
    <dgm:cxn modelId="{B2E4FC48-7780-4C0D-B276-EEB756028D0B}" type="presParOf" srcId="{6D8622F8-F62A-4864-A7A1-63B603343A12}" destId="{D38E5261-7FBF-4CAC-BCEA-F7BA089BAAC1}" srcOrd="0" destOrd="0" presId="urn:microsoft.com/office/officeart/2005/8/layout/hierarchy3"/>
    <dgm:cxn modelId="{05E0F52E-745A-457E-B975-B8FA5892A4BB}" type="presParOf" srcId="{6D8622F8-F62A-4864-A7A1-63B603343A12}" destId="{12ED767D-5F40-44E2-962B-C0E81A289CF7}" srcOrd="1" destOrd="0" presId="urn:microsoft.com/office/officeart/2005/8/layout/hierarchy3"/>
    <dgm:cxn modelId="{4A6A5EC9-5B21-4B9B-953B-62CE5E81BF2D}" type="presParOf" srcId="{6D8622F8-F62A-4864-A7A1-63B603343A12}" destId="{F15061C1-F11D-4DA2-891A-FF6566691C89}" srcOrd="2" destOrd="0" presId="urn:microsoft.com/office/officeart/2005/8/layout/hierarchy3"/>
    <dgm:cxn modelId="{EEA82AE1-7484-4DE0-B613-F84D9508F4EC}" type="presParOf" srcId="{6D8622F8-F62A-4864-A7A1-63B603343A12}" destId="{6768723F-8533-400E-BFEF-366F5ACB01A1}" srcOrd="3" destOrd="0" presId="urn:microsoft.com/office/officeart/2005/8/layout/hierarchy3"/>
    <dgm:cxn modelId="{D56FC0E3-ADB6-47AA-BF86-E59037C42AAA}" type="presParOf" srcId="{6D8622F8-F62A-4864-A7A1-63B603343A12}" destId="{549A33A0-792C-4696-954D-A53A25180505}" srcOrd="4" destOrd="0" presId="urn:microsoft.com/office/officeart/2005/8/layout/hierarchy3"/>
    <dgm:cxn modelId="{FF453BE8-009C-4F36-8206-28E13AEFFE21}" type="presParOf" srcId="{6D8622F8-F62A-4864-A7A1-63B603343A12}" destId="{36C30176-CCEA-4395-A9C1-8B600D730FA2}" srcOrd="5" destOrd="0" presId="urn:microsoft.com/office/officeart/2005/8/layout/hierarchy3"/>
    <dgm:cxn modelId="{1706EB5A-2C03-4686-8D08-DC2F05FA9D7A}" type="presParOf" srcId="{6D8622F8-F62A-4864-A7A1-63B603343A12}" destId="{8CB16422-81ED-4421-8E1A-8E4B1117E3E7}" srcOrd="6" destOrd="0" presId="urn:microsoft.com/office/officeart/2005/8/layout/hierarchy3"/>
    <dgm:cxn modelId="{FBDBF685-884B-44A6-B612-D8AD206FAF15}" type="presParOf" srcId="{6D8622F8-F62A-4864-A7A1-63B603343A12}" destId="{ECD02FA8-AAB1-4036-B2E5-D92D6BF0B2AD}" srcOrd="7" destOrd="0" presId="urn:microsoft.com/office/officeart/2005/8/layout/hierarchy3"/>
    <dgm:cxn modelId="{AE1C89D0-96F7-42B3-AC38-CCDF2F9A4792}" type="presParOf" srcId="{80C4D3E6-7A5A-4106-97BE-E9B421B9D562}" destId="{1178764A-ABA0-492F-91A0-0D56281BFDDF}" srcOrd="4" destOrd="0" presId="urn:microsoft.com/office/officeart/2005/8/layout/hierarchy3"/>
    <dgm:cxn modelId="{03E983C5-FE65-40EC-A38F-A449F0715BA8}" type="presParOf" srcId="{1178764A-ABA0-492F-91A0-0D56281BFDDF}" destId="{20200A8B-7901-4326-97EC-B3E4FA776FAF}" srcOrd="0" destOrd="0" presId="urn:microsoft.com/office/officeart/2005/8/layout/hierarchy3"/>
    <dgm:cxn modelId="{2844CB2C-0127-4D92-B95C-37C7B0955E0F}" type="presParOf" srcId="{20200A8B-7901-4326-97EC-B3E4FA776FAF}" destId="{1582153A-0926-4D98-8EBF-C1055DDF4820}" srcOrd="0" destOrd="0" presId="urn:microsoft.com/office/officeart/2005/8/layout/hierarchy3"/>
    <dgm:cxn modelId="{3513E5B5-D97C-4414-B314-787C35BF1904}" type="presParOf" srcId="{20200A8B-7901-4326-97EC-B3E4FA776FAF}" destId="{AF990438-31DC-4558-8566-44973F3734F1}" srcOrd="1" destOrd="0" presId="urn:microsoft.com/office/officeart/2005/8/layout/hierarchy3"/>
    <dgm:cxn modelId="{9A67F1A8-A26F-48E0-884B-35101E647B34}" type="presParOf" srcId="{1178764A-ABA0-492F-91A0-0D56281BFDDF}" destId="{3456D125-E26A-4D41-9215-A016481B87BA}" srcOrd="1" destOrd="0" presId="urn:microsoft.com/office/officeart/2005/8/layout/hierarchy3"/>
    <dgm:cxn modelId="{6E01CF67-E72D-4518-A1AF-779C4DC594E8}" type="presParOf" srcId="{3456D125-E26A-4D41-9215-A016481B87BA}" destId="{8499F38C-7E3A-4888-BB43-BC3516A289C8}" srcOrd="0" destOrd="0" presId="urn:microsoft.com/office/officeart/2005/8/layout/hierarchy3"/>
    <dgm:cxn modelId="{6D8C4990-B3B2-4321-BE39-A7F2A974347C}" type="presParOf" srcId="{3456D125-E26A-4D41-9215-A016481B87BA}" destId="{D2658F2C-16B9-482E-BEB5-AB73D24983CA}" srcOrd="1" destOrd="0" presId="urn:microsoft.com/office/officeart/2005/8/layout/hierarchy3"/>
    <dgm:cxn modelId="{599BEB93-0E6F-44E9-B4F9-989B4BF88789}" type="presParOf" srcId="{3456D125-E26A-4D41-9215-A016481B87BA}" destId="{77F908D6-A8BC-46EF-A90A-191B6F85550D}" srcOrd="2" destOrd="0" presId="urn:microsoft.com/office/officeart/2005/8/layout/hierarchy3"/>
    <dgm:cxn modelId="{6C45AC51-4E2C-4A08-B5BA-A0608FC87077}" type="presParOf" srcId="{3456D125-E26A-4D41-9215-A016481B87BA}" destId="{DA2369A8-D7AA-4A01-8600-A16A7E97935D}" srcOrd="3" destOrd="0" presId="urn:microsoft.com/office/officeart/2005/8/layout/hierarchy3"/>
    <dgm:cxn modelId="{9F8A1DB1-4C8B-492F-A692-51A0DACFAEED}" type="presParOf" srcId="{3456D125-E26A-4D41-9215-A016481B87BA}" destId="{9734E713-0E48-4D95-8181-419DE86C7D78}" srcOrd="4" destOrd="0" presId="urn:microsoft.com/office/officeart/2005/8/layout/hierarchy3"/>
    <dgm:cxn modelId="{9A3C36F5-0205-4E8B-A0A1-8CE1B3F5DF11}" type="presParOf" srcId="{3456D125-E26A-4D41-9215-A016481B87BA}" destId="{A224BE81-212A-4DBC-881C-22F2F95B7DB6}" srcOrd="5" destOrd="0" presId="urn:microsoft.com/office/officeart/2005/8/layout/hierarchy3"/>
    <dgm:cxn modelId="{1BD4D525-E752-4914-92E9-C9D547F0846F}" type="presParOf" srcId="{3456D125-E26A-4D41-9215-A016481B87BA}" destId="{B141979C-DBB6-40F9-A273-3A59C07CEAFD}" srcOrd="6" destOrd="0" presId="urn:microsoft.com/office/officeart/2005/8/layout/hierarchy3"/>
    <dgm:cxn modelId="{9B0ADF77-9C65-4EBA-AD32-20E952929D8F}" type="presParOf" srcId="{3456D125-E26A-4D41-9215-A016481B87BA}" destId="{ABE2D22E-28B0-4D0A-BD79-2017BEC91DC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2BE35-2797-4B14-A4FA-7D68C98FA23E}">
      <dsp:nvSpPr>
        <dsp:cNvPr id="0" name=""/>
        <dsp:cNvSpPr/>
      </dsp:nvSpPr>
      <dsp:spPr>
        <a:xfrm>
          <a:off x="595045" y="371"/>
          <a:ext cx="1084180" cy="542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Regional- und Wirtschafts-förderung</a:t>
          </a:r>
        </a:p>
      </dsp:txBody>
      <dsp:txXfrm>
        <a:off x="610922" y="16248"/>
        <a:ext cx="1052426" cy="510336"/>
      </dsp:txXfrm>
    </dsp:sp>
    <dsp:sp modelId="{81880DD8-CC0C-4891-8EF2-7B9D3481B6DD}">
      <dsp:nvSpPr>
        <dsp:cNvPr id="0" name=""/>
        <dsp:cNvSpPr/>
      </dsp:nvSpPr>
      <dsp:spPr>
        <a:xfrm>
          <a:off x="703463" y="542462"/>
          <a:ext cx="108418" cy="406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567"/>
              </a:lnTo>
              <a:lnTo>
                <a:pt x="108418" y="4065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096C2-A73F-41F5-A871-EDE00A12ED3D}">
      <dsp:nvSpPr>
        <dsp:cNvPr id="0" name=""/>
        <dsp:cNvSpPr/>
      </dsp:nvSpPr>
      <dsp:spPr>
        <a:xfrm>
          <a:off x="811881" y="677984"/>
          <a:ext cx="1113167" cy="542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EFRE/ESF - Rahmenrichtlinie</a:t>
          </a:r>
        </a:p>
      </dsp:txBody>
      <dsp:txXfrm>
        <a:off x="827758" y="693861"/>
        <a:ext cx="1081413" cy="510336"/>
      </dsp:txXfrm>
    </dsp:sp>
    <dsp:sp modelId="{2E44A2E9-5F37-43DA-9618-01C5D4437931}">
      <dsp:nvSpPr>
        <dsp:cNvPr id="0" name=""/>
        <dsp:cNvSpPr/>
      </dsp:nvSpPr>
      <dsp:spPr>
        <a:xfrm>
          <a:off x="703463" y="542462"/>
          <a:ext cx="108418" cy="108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180"/>
              </a:lnTo>
              <a:lnTo>
                <a:pt x="108418" y="108418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17815-A84D-43F5-B9F8-3EDCAB897502}">
      <dsp:nvSpPr>
        <dsp:cNvPr id="0" name=""/>
        <dsp:cNvSpPr/>
      </dsp:nvSpPr>
      <dsp:spPr>
        <a:xfrm>
          <a:off x="811881" y="1355597"/>
          <a:ext cx="867344" cy="542090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9525" cap="flat" cmpd="sng" algn="ctr">
          <a:solidFill>
            <a:schemeClr val="accent2">
              <a:hueOff val="234076"/>
              <a:satOff val="-292"/>
              <a:lumOff val="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RL LE/2014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0" kern="1200" dirty="0"/>
            <a:t>(SMUL)</a:t>
          </a:r>
        </a:p>
      </dsp:txBody>
      <dsp:txXfrm>
        <a:off x="827758" y="1371474"/>
        <a:ext cx="835590" cy="510336"/>
      </dsp:txXfrm>
    </dsp:sp>
    <dsp:sp modelId="{B7AB31CD-E094-48E9-8CDA-ED719A851866}">
      <dsp:nvSpPr>
        <dsp:cNvPr id="0" name=""/>
        <dsp:cNvSpPr/>
      </dsp:nvSpPr>
      <dsp:spPr>
        <a:xfrm>
          <a:off x="703463" y="542462"/>
          <a:ext cx="108418" cy="1761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793"/>
              </a:lnTo>
              <a:lnTo>
                <a:pt x="108418" y="17617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6A13B-3324-4852-B664-C77DB5C95997}">
      <dsp:nvSpPr>
        <dsp:cNvPr id="0" name=""/>
        <dsp:cNvSpPr/>
      </dsp:nvSpPr>
      <dsp:spPr>
        <a:xfrm>
          <a:off x="811881" y="2033210"/>
          <a:ext cx="867344" cy="542090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9525" cap="flat" cmpd="sng" algn="ctr">
          <a:solidFill>
            <a:schemeClr val="accent2">
              <a:hueOff val="468152"/>
              <a:satOff val="-584"/>
              <a:lumOff val="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RL LEADER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0" kern="1200" dirty="0"/>
            <a:t>(SMUL)</a:t>
          </a:r>
        </a:p>
      </dsp:txBody>
      <dsp:txXfrm>
        <a:off x="827758" y="2049087"/>
        <a:ext cx="835590" cy="510336"/>
      </dsp:txXfrm>
    </dsp:sp>
    <dsp:sp modelId="{EBE83EC6-FFF5-49AE-A37C-C739344D98D6}">
      <dsp:nvSpPr>
        <dsp:cNvPr id="0" name=""/>
        <dsp:cNvSpPr/>
      </dsp:nvSpPr>
      <dsp:spPr>
        <a:xfrm>
          <a:off x="703463" y="542462"/>
          <a:ext cx="98408" cy="3109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105"/>
              </a:lnTo>
              <a:lnTo>
                <a:pt x="98408" y="31091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E5B48-CCD7-451C-95E5-77998A8E23A4}">
      <dsp:nvSpPr>
        <dsp:cNvPr id="0" name=""/>
        <dsp:cNvSpPr/>
      </dsp:nvSpPr>
      <dsp:spPr>
        <a:xfrm>
          <a:off x="801872" y="3380522"/>
          <a:ext cx="867344" cy="542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02228"/>
              <a:satOff val="-876"/>
              <a:lumOff val="2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GA-Förderung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/>
            <a:t>(</a:t>
          </a:r>
          <a:r>
            <a:rPr lang="de-DE" sz="1050" b="0" kern="1200" dirty="0"/>
            <a:t>SMWA)</a:t>
          </a:r>
          <a:endParaRPr lang="de-DE" sz="1100" b="0" kern="1200" dirty="0"/>
        </a:p>
      </dsp:txBody>
      <dsp:txXfrm>
        <a:off x="817749" y="3396399"/>
        <a:ext cx="835590" cy="510336"/>
      </dsp:txXfrm>
    </dsp:sp>
    <dsp:sp modelId="{04D32E39-84DD-4029-B73B-6E3395799561}">
      <dsp:nvSpPr>
        <dsp:cNvPr id="0" name=""/>
        <dsp:cNvSpPr/>
      </dsp:nvSpPr>
      <dsp:spPr>
        <a:xfrm>
          <a:off x="703463" y="542462"/>
          <a:ext cx="98408" cy="244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4106"/>
              </a:lnTo>
              <a:lnTo>
                <a:pt x="98408" y="244410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C62D2-5323-4715-98B6-C97D3B2C68CC}">
      <dsp:nvSpPr>
        <dsp:cNvPr id="0" name=""/>
        <dsp:cNvSpPr/>
      </dsp:nvSpPr>
      <dsp:spPr>
        <a:xfrm>
          <a:off x="801872" y="2715523"/>
          <a:ext cx="867344" cy="542090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FR-Regio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/>
            <a:t>(SMI)</a:t>
          </a:r>
        </a:p>
      </dsp:txBody>
      <dsp:txXfrm>
        <a:off x="817749" y="2731400"/>
        <a:ext cx="835590" cy="510336"/>
      </dsp:txXfrm>
    </dsp:sp>
    <dsp:sp modelId="{4F9DD932-248F-42A4-A229-841DA1B67A04}">
      <dsp:nvSpPr>
        <dsp:cNvPr id="0" name=""/>
        <dsp:cNvSpPr/>
      </dsp:nvSpPr>
      <dsp:spPr>
        <a:xfrm>
          <a:off x="703463" y="542462"/>
          <a:ext cx="108418" cy="3794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4632"/>
              </a:lnTo>
              <a:lnTo>
                <a:pt x="108418" y="37946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0D4C5-CAC0-4AED-BEF4-B809504C2823}">
      <dsp:nvSpPr>
        <dsp:cNvPr id="0" name=""/>
        <dsp:cNvSpPr/>
      </dsp:nvSpPr>
      <dsp:spPr>
        <a:xfrm>
          <a:off x="811881" y="4066049"/>
          <a:ext cx="867344" cy="542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Fachkräfte-richtlinie</a:t>
          </a:r>
          <a:br>
            <a:rPr lang="de-DE" sz="1100" b="1" kern="1200" dirty="0"/>
          </a:br>
          <a:r>
            <a:rPr lang="de-DE" sz="1050" b="0" kern="1200" dirty="0"/>
            <a:t>(SMWA</a:t>
          </a:r>
          <a:r>
            <a:rPr lang="de-DE" sz="1100" b="0" kern="1200" dirty="0"/>
            <a:t>)</a:t>
          </a:r>
        </a:p>
      </dsp:txBody>
      <dsp:txXfrm>
        <a:off x="827758" y="4081926"/>
        <a:ext cx="835590" cy="510336"/>
      </dsp:txXfrm>
    </dsp:sp>
    <dsp:sp modelId="{C8217950-B269-4962-8F1F-0ED2CC42320F}">
      <dsp:nvSpPr>
        <dsp:cNvPr id="0" name=""/>
        <dsp:cNvSpPr/>
      </dsp:nvSpPr>
      <dsp:spPr>
        <a:xfrm>
          <a:off x="1979258" y="371"/>
          <a:ext cx="1084180" cy="542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/>
            <a:t>Daseins-</a:t>
          </a:r>
          <a:br>
            <a:rPr lang="de-DE" sz="1400" b="1" kern="1200" dirty="0"/>
          </a:br>
          <a:r>
            <a:rPr lang="de-DE" sz="1400" b="1" kern="1200" dirty="0"/>
            <a:t>vorsorge</a:t>
          </a:r>
        </a:p>
      </dsp:txBody>
      <dsp:txXfrm>
        <a:off x="1995135" y="16248"/>
        <a:ext cx="1052426" cy="510336"/>
      </dsp:txXfrm>
    </dsp:sp>
    <dsp:sp modelId="{B3CABE1B-6E01-4C18-B6BF-766636184A6C}">
      <dsp:nvSpPr>
        <dsp:cNvPr id="0" name=""/>
        <dsp:cNvSpPr/>
      </dsp:nvSpPr>
      <dsp:spPr>
        <a:xfrm>
          <a:off x="2087676" y="542462"/>
          <a:ext cx="108418" cy="406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567"/>
              </a:lnTo>
              <a:lnTo>
                <a:pt x="108418" y="4065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15D28-9135-4980-B0B4-BE2417CA2096}">
      <dsp:nvSpPr>
        <dsp:cNvPr id="0" name=""/>
        <dsp:cNvSpPr/>
      </dsp:nvSpPr>
      <dsp:spPr>
        <a:xfrm>
          <a:off x="2196094" y="677984"/>
          <a:ext cx="867344" cy="542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404456"/>
              <a:satOff val="-1752"/>
              <a:lumOff val="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/>
            <a:t>RL Demografie</a:t>
          </a:r>
          <a:r>
            <a:rPr lang="de-DE" sz="1100" b="1" kern="1200" dirty="0"/>
            <a:t/>
          </a:r>
          <a:br>
            <a:rPr lang="de-DE" sz="1100" b="1" kern="1200" dirty="0"/>
          </a:br>
          <a:r>
            <a:rPr lang="de-DE" sz="1050" b="0" kern="1200" dirty="0"/>
            <a:t>(SK)</a:t>
          </a:r>
        </a:p>
      </dsp:txBody>
      <dsp:txXfrm>
        <a:off x="2211971" y="693861"/>
        <a:ext cx="835590" cy="510336"/>
      </dsp:txXfrm>
    </dsp:sp>
    <dsp:sp modelId="{6CBF6127-1AC4-4B6B-B9BB-B820E5AA898A}">
      <dsp:nvSpPr>
        <dsp:cNvPr id="0" name=""/>
        <dsp:cNvSpPr/>
      </dsp:nvSpPr>
      <dsp:spPr>
        <a:xfrm>
          <a:off x="2087676" y="542462"/>
          <a:ext cx="108418" cy="108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180"/>
              </a:lnTo>
              <a:lnTo>
                <a:pt x="108418" y="108418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4C872-0019-47B3-8EA6-20DD50499C33}">
      <dsp:nvSpPr>
        <dsp:cNvPr id="0" name=""/>
        <dsp:cNvSpPr/>
      </dsp:nvSpPr>
      <dsp:spPr>
        <a:xfrm>
          <a:off x="2196094" y="1355597"/>
          <a:ext cx="867344" cy="542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638532"/>
              <a:satOff val="-2044"/>
              <a:lumOff val="4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RL – ÖPNV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0" kern="1200" dirty="0"/>
            <a:t>(SMWA)</a:t>
          </a:r>
        </a:p>
      </dsp:txBody>
      <dsp:txXfrm>
        <a:off x="2211971" y="1371474"/>
        <a:ext cx="835590" cy="510336"/>
      </dsp:txXfrm>
    </dsp:sp>
    <dsp:sp modelId="{DEC77072-5D95-45FC-AF29-939C6B85C978}">
      <dsp:nvSpPr>
        <dsp:cNvPr id="0" name=""/>
        <dsp:cNvSpPr/>
      </dsp:nvSpPr>
      <dsp:spPr>
        <a:xfrm>
          <a:off x="2087676" y="542462"/>
          <a:ext cx="108418" cy="1761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793"/>
              </a:lnTo>
              <a:lnTo>
                <a:pt x="108418" y="17617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D4A9F-9600-45E7-A557-4833503F60B2}">
      <dsp:nvSpPr>
        <dsp:cNvPr id="0" name=""/>
        <dsp:cNvSpPr/>
      </dsp:nvSpPr>
      <dsp:spPr>
        <a:xfrm>
          <a:off x="2196094" y="2033210"/>
          <a:ext cx="1152683" cy="542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/>
            <a:t>RL Digitale Offensive Sachsen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0" kern="1200" dirty="0"/>
            <a:t>(SMWA)</a:t>
          </a:r>
          <a:endParaRPr lang="de-DE" sz="1400" b="0" kern="1200" dirty="0"/>
        </a:p>
      </dsp:txBody>
      <dsp:txXfrm>
        <a:off x="2211971" y="2049087"/>
        <a:ext cx="1120929" cy="510336"/>
      </dsp:txXfrm>
    </dsp:sp>
    <dsp:sp modelId="{C69CBD64-E186-4005-B7F6-32E66FC66948}">
      <dsp:nvSpPr>
        <dsp:cNvPr id="0" name=""/>
        <dsp:cNvSpPr/>
      </dsp:nvSpPr>
      <dsp:spPr>
        <a:xfrm>
          <a:off x="2087676" y="542462"/>
          <a:ext cx="108418" cy="2439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9406"/>
              </a:lnTo>
              <a:lnTo>
                <a:pt x="108418" y="243940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47A37-2A3D-48C8-9452-2C8622EA3231}">
      <dsp:nvSpPr>
        <dsp:cNvPr id="0" name=""/>
        <dsp:cNvSpPr/>
      </dsp:nvSpPr>
      <dsp:spPr>
        <a:xfrm>
          <a:off x="2196094" y="2710823"/>
          <a:ext cx="867344" cy="542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106683"/>
              <a:satOff val="-2628"/>
              <a:lumOff val="6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Sportförder-richtlinie</a:t>
          </a:r>
          <a:br>
            <a:rPr lang="de-DE" sz="1100" b="1" kern="1200" dirty="0"/>
          </a:br>
          <a:r>
            <a:rPr lang="de-DE" sz="1050" b="0" kern="1200" dirty="0"/>
            <a:t>(SMI</a:t>
          </a:r>
          <a:r>
            <a:rPr lang="de-DE" sz="1050" b="1" kern="1200" dirty="0"/>
            <a:t>)</a:t>
          </a:r>
        </a:p>
      </dsp:txBody>
      <dsp:txXfrm>
        <a:off x="2211971" y="2726700"/>
        <a:ext cx="835590" cy="510336"/>
      </dsp:txXfrm>
    </dsp:sp>
    <dsp:sp modelId="{39F7C33D-0D35-40E3-9A0F-F2F592709D4E}">
      <dsp:nvSpPr>
        <dsp:cNvPr id="0" name=""/>
        <dsp:cNvSpPr/>
      </dsp:nvSpPr>
      <dsp:spPr>
        <a:xfrm>
          <a:off x="3402987" y="371"/>
          <a:ext cx="1084180" cy="542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Kultur, Bildung und Tourismus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b="1" kern="1200" dirty="0"/>
        </a:p>
      </dsp:txBody>
      <dsp:txXfrm>
        <a:off x="3418864" y="16248"/>
        <a:ext cx="1052426" cy="510336"/>
      </dsp:txXfrm>
    </dsp:sp>
    <dsp:sp modelId="{CA3CB2EB-333E-4F1A-94E6-3D081A2F4486}">
      <dsp:nvSpPr>
        <dsp:cNvPr id="0" name=""/>
        <dsp:cNvSpPr/>
      </dsp:nvSpPr>
      <dsp:spPr>
        <a:xfrm>
          <a:off x="3511405" y="542462"/>
          <a:ext cx="108418" cy="406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567"/>
              </a:lnTo>
              <a:lnTo>
                <a:pt x="108418" y="4065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DA68E-2135-4208-920A-EFB7A24DDB45}">
      <dsp:nvSpPr>
        <dsp:cNvPr id="0" name=""/>
        <dsp:cNvSpPr/>
      </dsp:nvSpPr>
      <dsp:spPr>
        <a:xfrm>
          <a:off x="3619823" y="677984"/>
          <a:ext cx="867344" cy="542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FRL </a:t>
          </a:r>
          <a:r>
            <a:rPr lang="de-DE" sz="1100" b="1" kern="1200" dirty="0" err="1"/>
            <a:t>SchulInfra</a:t>
          </a:r>
          <a:endParaRPr lang="de-DE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0" kern="1200" dirty="0"/>
            <a:t>(SMK)</a:t>
          </a:r>
        </a:p>
      </dsp:txBody>
      <dsp:txXfrm>
        <a:off x="3635700" y="693861"/>
        <a:ext cx="835590" cy="510336"/>
      </dsp:txXfrm>
    </dsp:sp>
    <dsp:sp modelId="{A40631D1-B86E-4FAF-B1DC-CF7C9B329E4C}">
      <dsp:nvSpPr>
        <dsp:cNvPr id="0" name=""/>
        <dsp:cNvSpPr/>
      </dsp:nvSpPr>
      <dsp:spPr>
        <a:xfrm>
          <a:off x="3511405" y="542462"/>
          <a:ext cx="108418" cy="108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180"/>
              </a:lnTo>
              <a:lnTo>
                <a:pt x="108418" y="108418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4E2CE-A213-407D-AABF-9FB585D0C2EA}">
      <dsp:nvSpPr>
        <dsp:cNvPr id="0" name=""/>
        <dsp:cNvSpPr/>
      </dsp:nvSpPr>
      <dsp:spPr>
        <a:xfrm>
          <a:off x="3619823" y="1355597"/>
          <a:ext cx="867344" cy="542090"/>
        </a:xfrm>
        <a:prstGeom prst="roundRect">
          <a:avLst>
            <a:gd name="adj" fmla="val 10000"/>
          </a:avLst>
        </a:prstGeom>
        <a:pattFill prst="ltDnDiag">
          <a:fgClr>
            <a:schemeClr val="accent3"/>
          </a:fgClr>
          <a:bgClr>
            <a:schemeClr val="bg1"/>
          </a:bgClr>
        </a:pattFill>
        <a:ln w="9525" cap="flat" cmpd="sng" algn="ctr">
          <a:solidFill>
            <a:schemeClr val="accent2">
              <a:hueOff val="2574836"/>
              <a:satOff val="-3211"/>
              <a:lumOff val="7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FRL Denkmal-förderung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0" kern="1200" dirty="0"/>
            <a:t>(SMI)</a:t>
          </a:r>
        </a:p>
      </dsp:txBody>
      <dsp:txXfrm>
        <a:off x="3635700" y="1371474"/>
        <a:ext cx="835590" cy="510336"/>
      </dsp:txXfrm>
    </dsp:sp>
    <dsp:sp modelId="{B3325876-660B-44D4-B7B3-0789B8712C47}">
      <dsp:nvSpPr>
        <dsp:cNvPr id="0" name=""/>
        <dsp:cNvSpPr/>
      </dsp:nvSpPr>
      <dsp:spPr>
        <a:xfrm>
          <a:off x="3511405" y="542462"/>
          <a:ext cx="108418" cy="1761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793"/>
              </a:lnTo>
              <a:lnTo>
                <a:pt x="108418" y="17617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EC25A-CE33-4D22-BB60-48CC74D313AA}">
      <dsp:nvSpPr>
        <dsp:cNvPr id="0" name=""/>
        <dsp:cNvSpPr/>
      </dsp:nvSpPr>
      <dsp:spPr>
        <a:xfrm>
          <a:off x="3619823" y="2033210"/>
          <a:ext cx="867344" cy="542090"/>
        </a:xfrm>
        <a:prstGeom prst="roundRect">
          <a:avLst>
            <a:gd name="adj" fmla="val 10000"/>
          </a:avLst>
        </a:prstGeom>
        <a:pattFill prst="ltDnDiag">
          <a:fgClr>
            <a:schemeClr val="accent3"/>
          </a:fgClr>
          <a:bgClr>
            <a:schemeClr val="bg1"/>
          </a:bgClr>
        </a:patt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FRL Tourismus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0" kern="1200" dirty="0"/>
            <a:t>(SMWA)</a:t>
          </a:r>
        </a:p>
      </dsp:txBody>
      <dsp:txXfrm>
        <a:off x="3635700" y="2049087"/>
        <a:ext cx="835590" cy="510336"/>
      </dsp:txXfrm>
    </dsp:sp>
    <dsp:sp modelId="{3CBAD99A-6487-479B-97D8-AFB829A1D807}">
      <dsp:nvSpPr>
        <dsp:cNvPr id="0" name=""/>
        <dsp:cNvSpPr/>
      </dsp:nvSpPr>
      <dsp:spPr>
        <a:xfrm>
          <a:off x="4758213" y="371"/>
          <a:ext cx="1084180" cy="542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Landesplanung, Städtebau, Verkehr</a:t>
          </a:r>
        </a:p>
      </dsp:txBody>
      <dsp:txXfrm>
        <a:off x="4774090" y="16248"/>
        <a:ext cx="1052426" cy="510336"/>
      </dsp:txXfrm>
    </dsp:sp>
    <dsp:sp modelId="{D38E5261-7FBF-4CAC-BCEA-F7BA089BAAC1}">
      <dsp:nvSpPr>
        <dsp:cNvPr id="0" name=""/>
        <dsp:cNvSpPr/>
      </dsp:nvSpPr>
      <dsp:spPr>
        <a:xfrm>
          <a:off x="4866631" y="542462"/>
          <a:ext cx="109424" cy="2074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064"/>
              </a:lnTo>
              <a:lnTo>
                <a:pt x="109424" y="207406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767D-5F40-44E2-962B-C0E81A289CF7}">
      <dsp:nvSpPr>
        <dsp:cNvPr id="0" name=""/>
        <dsp:cNvSpPr/>
      </dsp:nvSpPr>
      <dsp:spPr>
        <a:xfrm>
          <a:off x="4976055" y="2345481"/>
          <a:ext cx="1247779" cy="542090"/>
        </a:xfrm>
        <a:prstGeom prst="roundRect">
          <a:avLst>
            <a:gd name="adj" fmla="val 10000"/>
          </a:avLst>
        </a:prstGeom>
        <a:pattFill prst="ltDnDiag">
          <a:fgClr>
            <a:schemeClr val="accent3"/>
          </a:fgClr>
          <a:bgClr>
            <a:schemeClr val="bg1"/>
          </a:bgClr>
        </a:pattFill>
        <a:ln w="9525" cap="flat" cmpd="sng" algn="ctr">
          <a:solidFill>
            <a:schemeClr val="accent2">
              <a:hueOff val="3042987"/>
              <a:satOff val="-3795"/>
              <a:lumOff val="8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RL Brachflächen-revitalisierung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0" kern="1200" dirty="0"/>
            <a:t>(SMI)</a:t>
          </a:r>
        </a:p>
      </dsp:txBody>
      <dsp:txXfrm>
        <a:off x="4991932" y="2361358"/>
        <a:ext cx="1216025" cy="510336"/>
      </dsp:txXfrm>
    </dsp:sp>
    <dsp:sp modelId="{F15061C1-F11D-4DA2-891A-FF6566691C89}">
      <dsp:nvSpPr>
        <dsp:cNvPr id="0" name=""/>
        <dsp:cNvSpPr/>
      </dsp:nvSpPr>
      <dsp:spPr>
        <a:xfrm>
          <a:off x="4866631" y="542462"/>
          <a:ext cx="109424" cy="391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942"/>
              </a:lnTo>
              <a:lnTo>
                <a:pt x="109424" y="39194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8723F-8533-400E-BFEF-366F5ACB01A1}">
      <dsp:nvSpPr>
        <dsp:cNvPr id="0" name=""/>
        <dsp:cNvSpPr/>
      </dsp:nvSpPr>
      <dsp:spPr>
        <a:xfrm>
          <a:off x="4976055" y="663359"/>
          <a:ext cx="1174141" cy="542090"/>
        </a:xfrm>
        <a:prstGeom prst="roundRect">
          <a:avLst>
            <a:gd name="adj" fmla="val 10000"/>
          </a:avLst>
        </a:prstGeom>
        <a:pattFill prst="ltDnDiag">
          <a:fgClr>
            <a:schemeClr val="accent3"/>
          </a:fgClr>
          <a:bgClr>
            <a:schemeClr val="bg1"/>
          </a:bgClr>
        </a:pattFill>
        <a:ln w="9525" cap="flat" cmpd="sng" algn="ctr">
          <a:solidFill>
            <a:schemeClr val="accent2">
              <a:hueOff val="3277063"/>
              <a:satOff val="-4087"/>
              <a:lumOff val="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/>
            <a:t>RL Nachhaltige Stadtentwicklung EFRE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(SMI</a:t>
          </a:r>
          <a:r>
            <a:rPr lang="de-DE" sz="1050" b="0" kern="1200" dirty="0"/>
            <a:t>)</a:t>
          </a:r>
        </a:p>
      </dsp:txBody>
      <dsp:txXfrm>
        <a:off x="4991932" y="679236"/>
        <a:ext cx="1142387" cy="510336"/>
      </dsp:txXfrm>
    </dsp:sp>
    <dsp:sp modelId="{549A33A0-792C-4696-954D-A53A25180505}">
      <dsp:nvSpPr>
        <dsp:cNvPr id="0" name=""/>
        <dsp:cNvSpPr/>
      </dsp:nvSpPr>
      <dsp:spPr>
        <a:xfrm>
          <a:off x="4866631" y="542462"/>
          <a:ext cx="109424" cy="1243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043"/>
              </a:lnTo>
              <a:lnTo>
                <a:pt x="109424" y="12430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30176-CCEA-4395-A9C1-8B600D730FA2}">
      <dsp:nvSpPr>
        <dsp:cNvPr id="0" name=""/>
        <dsp:cNvSpPr/>
      </dsp:nvSpPr>
      <dsp:spPr>
        <a:xfrm>
          <a:off x="4976055" y="1368765"/>
          <a:ext cx="1326542" cy="833480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/>
            <a:t>Bund-Länder-Programme zur Städtebauförderung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/>
            <a:t> („Stadtumbau Ost“, „Kleinere Städten und Gemeinden“, </a:t>
          </a:r>
          <a:r>
            <a:rPr lang="de-DE" sz="1000" b="1" kern="1200" dirty="0" err="1"/>
            <a:t>ect</a:t>
          </a:r>
          <a:r>
            <a:rPr lang="de-DE" sz="1000" b="1" kern="1200" dirty="0"/>
            <a:t>.)</a:t>
          </a:r>
        </a:p>
      </dsp:txBody>
      <dsp:txXfrm>
        <a:off x="5000467" y="1393177"/>
        <a:ext cx="1277718" cy="784656"/>
      </dsp:txXfrm>
    </dsp:sp>
    <dsp:sp modelId="{8CB16422-81ED-4421-8E1A-8E4B1117E3E7}">
      <dsp:nvSpPr>
        <dsp:cNvPr id="0" name=""/>
        <dsp:cNvSpPr/>
      </dsp:nvSpPr>
      <dsp:spPr>
        <a:xfrm>
          <a:off x="4866631" y="542462"/>
          <a:ext cx="108418" cy="289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6974"/>
              </a:lnTo>
              <a:lnTo>
                <a:pt x="108418" y="289697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02FA8-AAB1-4036-B2E5-D92D6BF0B2AD}">
      <dsp:nvSpPr>
        <dsp:cNvPr id="0" name=""/>
        <dsp:cNvSpPr/>
      </dsp:nvSpPr>
      <dsp:spPr>
        <a:xfrm>
          <a:off x="4975049" y="3002213"/>
          <a:ext cx="1511443" cy="874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RL </a:t>
          </a:r>
          <a:r>
            <a:rPr lang="de-DE" sz="1100" b="1" kern="1200" dirty="0" err="1"/>
            <a:t>KStB</a:t>
          </a:r>
          <a:r>
            <a:rPr lang="de-DE" sz="1100" b="1" kern="1200" dirty="0"/>
            <a:t> </a:t>
          </a:r>
          <a:br>
            <a:rPr lang="de-DE" sz="1100" b="1" kern="1200" dirty="0"/>
          </a:br>
          <a:r>
            <a:rPr lang="de-DE" sz="1000" b="1" kern="1200" dirty="0"/>
            <a:t>(Förderung von Straßen- und Brückenbauvor-haben kommunaler Baulastträger)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0" kern="1200" dirty="0"/>
            <a:t>(SMWA)</a:t>
          </a:r>
        </a:p>
      </dsp:txBody>
      <dsp:txXfrm>
        <a:off x="5000661" y="3027825"/>
        <a:ext cx="1460219" cy="823221"/>
      </dsp:txXfrm>
    </dsp:sp>
    <dsp:sp modelId="{1582153A-0926-4D98-8EBF-C1055DDF4820}">
      <dsp:nvSpPr>
        <dsp:cNvPr id="0" name=""/>
        <dsp:cNvSpPr/>
      </dsp:nvSpPr>
      <dsp:spPr>
        <a:xfrm>
          <a:off x="6656518" y="0"/>
          <a:ext cx="1380086" cy="542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Europäische territoriale Zusammenarbeit</a:t>
          </a:r>
        </a:p>
      </dsp:txBody>
      <dsp:txXfrm>
        <a:off x="6672395" y="15877"/>
        <a:ext cx="1348332" cy="510336"/>
      </dsp:txXfrm>
    </dsp:sp>
    <dsp:sp modelId="{8499F38C-7E3A-4888-BB43-BC3516A289C8}">
      <dsp:nvSpPr>
        <dsp:cNvPr id="0" name=""/>
        <dsp:cNvSpPr/>
      </dsp:nvSpPr>
      <dsp:spPr>
        <a:xfrm>
          <a:off x="6794526" y="542090"/>
          <a:ext cx="119523" cy="447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336"/>
              </a:lnTo>
              <a:lnTo>
                <a:pt x="119523" y="4473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58F2C-16B9-482E-BEB5-AB73D24983CA}">
      <dsp:nvSpPr>
        <dsp:cNvPr id="0" name=""/>
        <dsp:cNvSpPr/>
      </dsp:nvSpPr>
      <dsp:spPr>
        <a:xfrm>
          <a:off x="6914050" y="718381"/>
          <a:ext cx="867344" cy="542090"/>
        </a:xfrm>
        <a:prstGeom prst="roundRect">
          <a:avLst>
            <a:gd name="adj" fmla="val 10000"/>
          </a:avLst>
        </a:prstGeom>
        <a:pattFill prst="ltDnDiag">
          <a:fgClr>
            <a:schemeClr val="accent3"/>
          </a:fgClr>
          <a:bgClr>
            <a:schemeClr val="bg1"/>
          </a:bgClr>
        </a:pattFill>
        <a:ln w="9525" cap="flat" cmpd="sng" algn="ctr">
          <a:solidFill>
            <a:schemeClr val="accent2">
              <a:hueOff val="3979291"/>
              <a:satOff val="-4963"/>
              <a:lumOff val="11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Interreg A</a:t>
          </a:r>
          <a:br>
            <a:rPr lang="de-DE" sz="1100" b="1" kern="1200" dirty="0"/>
          </a:br>
          <a:r>
            <a:rPr lang="de-DE" sz="1000" b="0" kern="1200" dirty="0"/>
            <a:t>grenzüber-schreitende Zusammenarbeit</a:t>
          </a:r>
        </a:p>
      </dsp:txBody>
      <dsp:txXfrm>
        <a:off x="6929927" y="734258"/>
        <a:ext cx="835590" cy="510336"/>
      </dsp:txXfrm>
    </dsp:sp>
    <dsp:sp modelId="{77F908D6-A8BC-46EF-A90A-191B6F85550D}">
      <dsp:nvSpPr>
        <dsp:cNvPr id="0" name=""/>
        <dsp:cNvSpPr/>
      </dsp:nvSpPr>
      <dsp:spPr>
        <a:xfrm>
          <a:off x="6794526" y="542090"/>
          <a:ext cx="142161" cy="1096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04"/>
              </a:lnTo>
              <a:lnTo>
                <a:pt x="142161" y="10961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369A8-D7AA-4A01-8600-A16A7E97935D}">
      <dsp:nvSpPr>
        <dsp:cNvPr id="0" name=""/>
        <dsp:cNvSpPr/>
      </dsp:nvSpPr>
      <dsp:spPr>
        <a:xfrm>
          <a:off x="6936687" y="1367149"/>
          <a:ext cx="867344" cy="542090"/>
        </a:xfrm>
        <a:prstGeom prst="roundRect">
          <a:avLst>
            <a:gd name="adj" fmla="val 10000"/>
          </a:avLst>
        </a:prstGeom>
        <a:pattFill prst="ltDnDiag">
          <a:fgClr>
            <a:schemeClr val="accent3"/>
          </a:fgClr>
          <a:bgClr>
            <a:schemeClr val="bg1"/>
          </a:bgClr>
        </a:pattFill>
        <a:ln w="9525" cap="flat" cmpd="sng" algn="ctr">
          <a:solidFill>
            <a:schemeClr val="accent2">
              <a:hueOff val="4213367"/>
              <a:satOff val="-5255"/>
              <a:lumOff val="1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Interreg B</a:t>
          </a:r>
          <a:br>
            <a:rPr lang="de-DE" sz="1100" b="1" kern="1200" dirty="0"/>
          </a:br>
          <a:r>
            <a:rPr lang="de-DE" sz="1000" b="0" kern="1200" dirty="0"/>
            <a:t>transnationale Zusammenarbeit</a:t>
          </a:r>
        </a:p>
      </dsp:txBody>
      <dsp:txXfrm>
        <a:off x="6952564" y="1383026"/>
        <a:ext cx="835590" cy="510336"/>
      </dsp:txXfrm>
    </dsp:sp>
    <dsp:sp modelId="{9734E713-0E48-4D95-8181-419DE86C7D78}">
      <dsp:nvSpPr>
        <dsp:cNvPr id="0" name=""/>
        <dsp:cNvSpPr/>
      </dsp:nvSpPr>
      <dsp:spPr>
        <a:xfrm>
          <a:off x="6794526" y="542090"/>
          <a:ext cx="119523" cy="176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2165"/>
              </a:lnTo>
              <a:lnTo>
                <a:pt x="119523" y="17621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4BE81-212A-4DBC-881C-22F2F95B7DB6}">
      <dsp:nvSpPr>
        <dsp:cNvPr id="0" name=""/>
        <dsp:cNvSpPr/>
      </dsp:nvSpPr>
      <dsp:spPr>
        <a:xfrm>
          <a:off x="6914050" y="2033210"/>
          <a:ext cx="867344" cy="542090"/>
        </a:xfrm>
        <a:prstGeom prst="roundRect">
          <a:avLst>
            <a:gd name="adj" fmla="val 10000"/>
          </a:avLst>
        </a:prstGeom>
        <a:pattFill prst="ltDnDiag">
          <a:fgClr>
            <a:schemeClr val="accent3"/>
          </a:fgClr>
          <a:bgClr>
            <a:schemeClr val="bg1"/>
          </a:bgClr>
        </a:pattFill>
        <a:ln w="9525" cap="flat" cmpd="sng" algn="ctr">
          <a:solidFill>
            <a:schemeClr val="accent2">
              <a:hueOff val="4447443"/>
              <a:satOff val="-5547"/>
              <a:lumOff val="13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Interreg C</a:t>
          </a:r>
          <a:br>
            <a:rPr lang="de-DE" sz="1100" b="1" kern="1200" dirty="0"/>
          </a:br>
          <a:r>
            <a:rPr lang="de-DE" sz="1000" b="0" kern="1200" dirty="0"/>
            <a:t>interregionale Zusammenarbeit</a:t>
          </a:r>
        </a:p>
      </dsp:txBody>
      <dsp:txXfrm>
        <a:off x="6929927" y="2049087"/>
        <a:ext cx="835590" cy="510336"/>
      </dsp:txXfrm>
    </dsp:sp>
    <dsp:sp modelId="{B141979C-DBB6-40F9-A273-3A59C07CEAFD}">
      <dsp:nvSpPr>
        <dsp:cNvPr id="0" name=""/>
        <dsp:cNvSpPr/>
      </dsp:nvSpPr>
      <dsp:spPr>
        <a:xfrm>
          <a:off x="6794526" y="542090"/>
          <a:ext cx="117693" cy="2465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723"/>
              </a:lnTo>
              <a:lnTo>
                <a:pt x="117693" y="24657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2D22E-28B0-4D0A-BD79-2017BEC91DC3}">
      <dsp:nvSpPr>
        <dsp:cNvPr id="0" name=""/>
        <dsp:cNvSpPr/>
      </dsp:nvSpPr>
      <dsp:spPr>
        <a:xfrm>
          <a:off x="6912219" y="2736768"/>
          <a:ext cx="1154704" cy="542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i="1" kern="1200" dirty="0" err="1"/>
            <a:t>Horizon</a:t>
          </a:r>
          <a:r>
            <a:rPr lang="de-DE" sz="1100" b="1" i="1" kern="1200" dirty="0"/>
            <a:t> 2020</a:t>
          </a:r>
          <a:br>
            <a:rPr lang="de-DE" sz="1100" b="1" i="1" kern="1200" dirty="0"/>
          </a:br>
          <a:r>
            <a:rPr lang="de-DE" sz="1000" b="0" i="1" kern="1200" dirty="0"/>
            <a:t>Wissenschafts-</a:t>
          </a:r>
          <a:r>
            <a:rPr lang="de-DE" sz="1000" b="0" i="1" kern="1200" dirty="0" err="1"/>
            <a:t>förderprogramm</a:t>
          </a:r>
          <a:r>
            <a:rPr lang="de-DE" sz="1000" b="0" i="1" kern="1200" dirty="0"/>
            <a:t> </a:t>
          </a:r>
          <a:br>
            <a:rPr lang="de-DE" sz="1000" b="0" i="1" kern="1200" dirty="0"/>
          </a:br>
          <a:r>
            <a:rPr lang="de-DE" sz="1000" b="0" i="1" kern="1200" dirty="0"/>
            <a:t>der EU</a:t>
          </a:r>
        </a:p>
      </dsp:txBody>
      <dsp:txXfrm>
        <a:off x="6928096" y="2752645"/>
        <a:ext cx="1122950" cy="510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3C3C9859-A1C1-49B5-8C63-C87A53C9C8E3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434F8136-0FE3-4988-A754-CA238E7174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62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FEEDA254-69D2-436F-B1DB-53F88BABFED3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4"/>
            <a:ext cx="5486400" cy="4475559"/>
          </a:xfrm>
          <a:prstGeom prst="rect">
            <a:avLst/>
          </a:prstGeom>
        </p:spPr>
        <p:txBody>
          <a:bodyPr vert="horz" lIns="92583" tIns="46292" rIns="92583" bIns="4629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4B875FDA-E254-4924-BFA5-ED6DE6BCCA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46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xmlns="" id="{5E807028-2EC0-4B67-B5E4-470BCC90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Hoyerswerda, 08.05.2019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xmlns="" id="{2D40A556-6617-49D6-AE57-2FBD6CD3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96044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Konferenz Industriekultur –</a:t>
            </a:r>
          </a:p>
          <a:p>
            <a:r>
              <a:rPr lang="de-DE" dirty="0"/>
              <a:t>Chancen für europäische und regionale Entwicklung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xmlns="" id="{11080240-902E-4081-8536-01562528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6356350"/>
            <a:ext cx="1954560" cy="365125"/>
          </a:xfrm>
          <a:prstGeom prst="rect">
            <a:avLst/>
          </a:prstGeom>
        </p:spPr>
        <p:txBody>
          <a:bodyPr/>
          <a:lstStyle/>
          <a:p>
            <a:fld id="{B55BCB82-73B6-4382-9800-EA0C89648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51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xmlns="" id="{D97B2109-5319-4BBF-87E9-904D0ADA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Hoyerswerda, 08.05.2019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xmlns="" id="{698C51DB-AB63-4E11-B1EF-253AA676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4104456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Konferenz Industriekultur –</a:t>
            </a:r>
          </a:p>
          <a:p>
            <a:r>
              <a:rPr lang="de-DE" dirty="0"/>
              <a:t>Chancen für europäische und regionale Entwicklung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xmlns="" id="{42BFCB4D-A545-4E43-B77B-C31050CB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B55BCB82-73B6-4382-9800-EA0C89648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33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xmlns="" id="{8C386626-908C-47A9-B393-F3E439D2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Hoyerswerda, 08.05.2019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xmlns="" id="{A3958845-15A8-42EA-AAA7-A8C7B992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4104456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Konferenz Industriekultur –</a:t>
            </a:r>
          </a:p>
          <a:p>
            <a:r>
              <a:rPr lang="de-DE" dirty="0"/>
              <a:t>Chancen für europäische und regionale Entwicklung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xmlns="" id="{9B3C818A-1FFA-4E84-A7CF-2E16467B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B55BCB82-73B6-4382-9800-EA0C89648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61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xmlns="" id="{90734AA6-C0E8-4711-A199-D2C61A48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Hoyerswerda, 08.05.2019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xmlns="" id="{18B372F8-DB0C-4CEB-BB41-5142966D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96044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Konferenz Industriekultur –</a:t>
            </a:r>
          </a:p>
          <a:p>
            <a:r>
              <a:rPr lang="de-DE" dirty="0"/>
              <a:t>Chancen für europäische und regionale Entwicklung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xmlns="" id="{D20C66AE-E6F9-4026-AFD4-E089E0A8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288" y="6356350"/>
            <a:ext cx="1522512" cy="365125"/>
          </a:xfrm>
          <a:prstGeom prst="rect">
            <a:avLst/>
          </a:prstGeom>
        </p:spPr>
        <p:txBody>
          <a:bodyPr/>
          <a:lstStyle/>
          <a:p>
            <a:fld id="{B55BCB82-73B6-4382-9800-EA0C89648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79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xmlns="" id="{B572CCD0-DDB0-4078-98E8-597B2698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098576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Hoyerswerda, 08.05.2019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xmlns="" id="{1ACF3D5B-E5BE-4DFF-B4F1-B821860D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96044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Konferenz Industriekultur –</a:t>
            </a:r>
          </a:p>
          <a:p>
            <a:r>
              <a:rPr lang="de-DE" dirty="0"/>
              <a:t>Chancen für europäische und regionale Entwicklung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xmlns="" id="{2E7B6AEF-6C52-47D3-816C-A6A8818D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288" y="6356350"/>
            <a:ext cx="1522512" cy="365125"/>
          </a:xfrm>
          <a:prstGeom prst="rect">
            <a:avLst/>
          </a:prstGeom>
        </p:spPr>
        <p:txBody>
          <a:bodyPr/>
          <a:lstStyle/>
          <a:p>
            <a:fld id="{B55BCB82-73B6-4382-9800-EA0C89648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12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xmlns="" id="{05DCBF6B-686F-49F0-9B98-4D2DDF9F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Hoyerswerda, 08.05.2019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xmlns="" id="{387FD9BF-F102-4961-A488-79E6395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Konferenz Industriekultur –</a:t>
            </a:r>
          </a:p>
          <a:p>
            <a:r>
              <a:rPr lang="de-DE" dirty="0"/>
              <a:t>Chancen für europäische und regionale Entwicklung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xmlns="" id="{A2EEBCBA-4B5E-432B-B059-DC39475B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BCB82-73B6-4382-9800-EA0C89648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54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1">
            <a:extLst>
              <a:ext uri="{FF2B5EF4-FFF2-40B4-BE49-F238E27FC236}">
                <a16:creationId xmlns:a16="http://schemas.microsoft.com/office/drawing/2014/main" xmlns="" id="{2C115DFD-B80E-4481-9433-CBF28B9AA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Hoyerswerda, 08.05.2019</a:t>
            </a:r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xmlns="" id="{81C010C3-AD5E-40EB-99F1-CD0877B8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040188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Konferenz Industriekultur –</a:t>
            </a:r>
          </a:p>
          <a:p>
            <a:r>
              <a:rPr lang="de-DE" dirty="0"/>
              <a:t>Chancen für europäische und regionale Entwicklung</a:t>
            </a:r>
          </a:p>
        </p:txBody>
      </p:sp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xmlns="" id="{3A60E314-57F1-414A-85F2-E026FB42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08304" y="6356350"/>
            <a:ext cx="1378496" cy="365125"/>
          </a:xfrm>
          <a:prstGeom prst="rect">
            <a:avLst/>
          </a:prstGeom>
        </p:spPr>
        <p:txBody>
          <a:bodyPr/>
          <a:lstStyle/>
          <a:p>
            <a:fld id="{B55BCB82-73B6-4382-9800-EA0C89648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16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xmlns="" id="{E023AF0E-9D16-4A74-A463-4DA92E12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Hoyerswerda, 08.05.2019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xmlns="" id="{678F81E9-A99D-4BE9-8043-A8A5323E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248472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Konferenz Industriekultur –</a:t>
            </a:r>
          </a:p>
          <a:p>
            <a:r>
              <a:rPr lang="de-DE" dirty="0"/>
              <a:t>Chancen für europäische und regionale Entwicklung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xmlns="" id="{BBB2899A-F946-481A-B540-30B968AF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/>
          <a:lstStyle/>
          <a:p>
            <a:fld id="{B55BCB82-73B6-4382-9800-EA0C89648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60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Hoyerswerda, 08.05.2019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4104456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Konferenz Industriekultur –</a:t>
            </a:r>
          </a:p>
          <a:p>
            <a:r>
              <a:rPr lang="de-DE" dirty="0"/>
              <a:t>Chancen für europäische und regionale Entwicklung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B55BCB82-73B6-4382-9800-EA0C89648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81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xmlns="" id="{94307312-A8CF-42D6-8062-02AF68F6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Hoyerswerda, 08.05.2019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xmlns="" id="{FBF36797-83B5-4DAD-AE24-E2A29870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4104456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Konferenz Industriekultur –</a:t>
            </a:r>
          </a:p>
          <a:p>
            <a:r>
              <a:rPr lang="de-DE" dirty="0"/>
              <a:t>Chancen für europäische und regionale Entwicklung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xmlns="" id="{20850422-1612-449C-A280-A5DFF6B1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B55BCB82-73B6-4382-9800-EA0C89648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56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xmlns="" id="{B0859160-8371-4839-A078-18F2B462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Hoyerswerda, 08.05.2019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xmlns="" id="{E058553E-A9F9-4EBC-89A3-E3303EFF2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4104456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Konferenz Industriekultur –</a:t>
            </a:r>
          </a:p>
          <a:p>
            <a:r>
              <a:rPr lang="de-DE" dirty="0"/>
              <a:t>Chancen für europäische und regionale Entwicklung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xmlns="" id="{AD1B684D-06A6-45CB-A272-5FC34DB7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B55BCB82-73B6-4382-9800-EA0C89648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65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Picture 9" descr="SMI_00_O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4411"/>
            <a:ext cx="38163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1">
            <a:extLst>
              <a:ext uri="{FF2B5EF4-FFF2-40B4-BE49-F238E27FC236}">
                <a16:creationId xmlns:a16="http://schemas.microsoft.com/office/drawing/2014/main" xmlns="" id="{3B6CEE4A-C162-4F85-A385-3C38AF39D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Hoyerswerda, 08.05.2019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xmlns="" id="{43587E63-110A-463A-BD32-A6432C849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960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Konferenz Industriekultur –</a:t>
            </a:r>
          </a:p>
          <a:p>
            <a:r>
              <a:rPr lang="de-DE" dirty="0"/>
              <a:t>Chancen für europäische und regionale Entwicklung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xmlns="" id="{3475E939-99DA-451A-B6D1-67DD78656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195456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B55BCB82-73B6-4382-9800-EA0C896480C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C3AA8A88-8531-478F-BA6E-C8597E14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543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7"/>
          <a:stretch/>
        </p:blipFill>
        <p:spPr>
          <a:xfrm>
            <a:off x="4572000" y="2304256"/>
            <a:ext cx="4572000" cy="24208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6"/>
          <a:stretch/>
        </p:blipFill>
        <p:spPr>
          <a:xfrm>
            <a:off x="0" y="2160239"/>
            <a:ext cx="4572000" cy="2564904"/>
          </a:xfrm>
          <a:prstGeom prst="rect">
            <a:avLst/>
          </a:prstGeom>
        </p:spPr>
      </p:pic>
      <p:pic>
        <p:nvPicPr>
          <p:cNvPr id="6" name="Picture 4" descr="WelleOb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/>
          <a:stretch>
            <a:fillRect/>
          </a:stretch>
        </p:blipFill>
        <p:spPr bwMode="auto">
          <a:xfrm>
            <a:off x="0" y="-27384"/>
            <a:ext cx="914400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71384"/>
            <a:ext cx="3322298" cy="2214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r="1537"/>
          <a:stretch/>
        </p:blipFill>
        <p:spPr>
          <a:xfrm>
            <a:off x="5771692" y="4670038"/>
            <a:ext cx="3372308" cy="2214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/>
          <a:stretch/>
        </p:blipFill>
        <p:spPr>
          <a:xfrm>
            <a:off x="0" y="4671664"/>
            <a:ext cx="3071290" cy="221372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93266" y="1556793"/>
            <a:ext cx="8743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Fördermöglichkeiten im Freistaat Sachsen</a:t>
            </a:r>
          </a:p>
          <a:p>
            <a:endParaRPr lang="de-DE" sz="3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23528" y="2064623"/>
            <a:ext cx="486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Abteilungsleiter Max Winter, SMI</a:t>
            </a: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9" descr="SMI_00_O_RG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4411"/>
            <a:ext cx="38163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47CE75B-A464-4E56-B3B9-2131D4F2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Hoyerswerda, 08.05.2019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1148430-5868-4087-9D2D-47011437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Konferenz Industriekultur –</a:t>
            </a:r>
          </a:p>
          <a:p>
            <a:r>
              <a:rPr lang="de-DE"/>
              <a:t>Chancen für europäische und regionale Entwicklung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22402D2-EEBA-47F8-8905-8C56704D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B82-73B6-4382-9800-EA0C896480CD}" type="slidenum">
              <a:rPr lang="de-DE" smtClean="0"/>
              <a:t>10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86C090C4-EF9C-427A-B2BB-6941E69D8F01}"/>
              </a:ext>
            </a:extLst>
          </p:cNvPr>
          <p:cNvGrpSpPr/>
          <p:nvPr/>
        </p:nvGrpSpPr>
        <p:grpSpPr>
          <a:xfrm>
            <a:off x="181114" y="1366168"/>
            <a:ext cx="8795149" cy="5035698"/>
            <a:chOff x="181114" y="1366168"/>
            <a:chExt cx="8795149" cy="5035698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xmlns="" id="{E8BFA93D-A231-4FFF-972B-30CBD3BAD4FF}"/>
                </a:ext>
              </a:extLst>
            </p:cNvPr>
            <p:cNvSpPr txBox="1"/>
            <p:nvPr/>
          </p:nvSpPr>
          <p:spPr>
            <a:xfrm>
              <a:off x="3635895" y="1366168"/>
              <a:ext cx="2664460" cy="11252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88925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StrukturKohleG</a:t>
              </a:r>
              <a:endParaRPr sz="2400" dirty="0">
                <a:latin typeface="Arial"/>
                <a:cs typeface="Arial"/>
              </a:endParaRPr>
            </a:p>
            <a:p>
              <a:pPr marL="642620" marR="638175" algn="ctr">
                <a:lnSpc>
                  <a:spcPct val="100000"/>
                </a:lnSpc>
                <a:spcBef>
                  <a:spcPts val="20"/>
                </a:spcBef>
              </a:pPr>
              <a:r>
                <a:rPr sz="1600" spc="-5" dirty="0">
                  <a:latin typeface="Arial"/>
                  <a:cs typeface="Arial"/>
                </a:rPr>
                <a:t>Finanzmittel  P</a:t>
              </a:r>
              <a:r>
                <a:rPr sz="1600" spc="-10" dirty="0">
                  <a:latin typeface="Arial"/>
                  <a:cs typeface="Arial"/>
                </a:rPr>
                <a:t>r</a:t>
              </a:r>
              <a:r>
                <a:rPr sz="1600" spc="-5" dirty="0">
                  <a:latin typeface="Arial"/>
                  <a:cs typeface="Arial"/>
                </a:rPr>
                <a:t>o</a:t>
              </a:r>
              <a:r>
                <a:rPr sz="1600" dirty="0">
                  <a:latin typeface="Arial"/>
                  <a:cs typeface="Arial"/>
                </a:rPr>
                <a:t>j</a:t>
              </a:r>
              <a:r>
                <a:rPr sz="1600" spc="-5" dirty="0">
                  <a:latin typeface="Arial"/>
                  <a:cs typeface="Arial"/>
                </a:rPr>
                <a:t>e</a:t>
              </a:r>
              <a:r>
                <a:rPr sz="1600" dirty="0">
                  <a:latin typeface="Arial"/>
                  <a:cs typeface="Arial"/>
                </a:rPr>
                <a:t>k</a:t>
              </a:r>
              <a:r>
                <a:rPr sz="1600" spc="-5" dirty="0">
                  <a:latin typeface="Arial"/>
                  <a:cs typeface="Arial"/>
                </a:rPr>
                <a:t>tau</a:t>
              </a:r>
              <a:r>
                <a:rPr sz="1600" dirty="0">
                  <a:latin typeface="Arial"/>
                  <a:cs typeface="Arial"/>
                </a:rPr>
                <a:t>s</a:t>
              </a:r>
              <a:r>
                <a:rPr sz="1600" spc="-20" dirty="0">
                  <a:latin typeface="Arial"/>
                  <a:cs typeface="Arial"/>
                </a:rPr>
                <a:t>w</a:t>
              </a:r>
              <a:r>
                <a:rPr sz="1600" spc="-5" dirty="0">
                  <a:latin typeface="Arial"/>
                  <a:cs typeface="Arial"/>
                </a:rPr>
                <a:t>ahl</a:t>
              </a:r>
              <a:endParaRPr sz="160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sz="1600" spc="-5" dirty="0">
                  <a:latin typeface="Arial"/>
                  <a:cs typeface="Arial"/>
                </a:rPr>
                <a:t>(z. B.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5" dirty="0">
                  <a:latin typeface="Arial"/>
                  <a:cs typeface="Arial"/>
                </a:rPr>
                <a:t>Leuchtturmprojekte)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xmlns="" id="{D1E826EB-582E-46B6-9FB3-F62DBABC8B0C}"/>
                </a:ext>
              </a:extLst>
            </p:cNvPr>
            <p:cNvSpPr/>
            <p:nvPr/>
          </p:nvSpPr>
          <p:spPr>
            <a:xfrm>
              <a:off x="6442242" y="1960122"/>
              <a:ext cx="699770" cy="1022350"/>
            </a:xfrm>
            <a:custGeom>
              <a:avLst/>
              <a:gdLst/>
              <a:ahLst/>
              <a:cxnLst/>
              <a:rect l="l" t="t" r="r" b="b"/>
              <a:pathLst>
                <a:path w="699770" h="1022350">
                  <a:moveTo>
                    <a:pt x="699604" y="1021727"/>
                  </a:moveTo>
                  <a:lnTo>
                    <a:pt x="698351" y="972282"/>
                  </a:lnTo>
                  <a:lnTo>
                    <a:pt x="694644" y="922936"/>
                  </a:lnTo>
                  <a:lnTo>
                    <a:pt x="688563" y="873788"/>
                  </a:lnTo>
                  <a:lnTo>
                    <a:pt x="680190" y="824938"/>
                  </a:lnTo>
                  <a:lnTo>
                    <a:pt x="669604" y="776486"/>
                  </a:lnTo>
                  <a:lnTo>
                    <a:pt x="656885" y="728529"/>
                  </a:lnTo>
                  <a:lnTo>
                    <a:pt x="642114" y="681169"/>
                  </a:lnTo>
                  <a:lnTo>
                    <a:pt x="625371" y="634503"/>
                  </a:lnTo>
                  <a:lnTo>
                    <a:pt x="606736" y="588631"/>
                  </a:lnTo>
                  <a:lnTo>
                    <a:pt x="586290" y="543653"/>
                  </a:lnTo>
                  <a:lnTo>
                    <a:pt x="564112" y="499668"/>
                  </a:lnTo>
                  <a:lnTo>
                    <a:pt x="540284" y="456774"/>
                  </a:lnTo>
                  <a:lnTo>
                    <a:pt x="514885" y="415072"/>
                  </a:lnTo>
                  <a:lnTo>
                    <a:pt x="487995" y="374661"/>
                  </a:lnTo>
                  <a:lnTo>
                    <a:pt x="459696" y="335639"/>
                  </a:lnTo>
                  <a:lnTo>
                    <a:pt x="430066" y="298106"/>
                  </a:lnTo>
                  <a:lnTo>
                    <a:pt x="399187" y="262162"/>
                  </a:lnTo>
                  <a:lnTo>
                    <a:pt x="367139" y="227905"/>
                  </a:lnTo>
                  <a:lnTo>
                    <a:pt x="334002" y="195436"/>
                  </a:lnTo>
                  <a:lnTo>
                    <a:pt x="299855" y="164852"/>
                  </a:lnTo>
                  <a:lnTo>
                    <a:pt x="264780" y="136254"/>
                  </a:lnTo>
                  <a:lnTo>
                    <a:pt x="228857" y="109741"/>
                  </a:lnTo>
                  <a:lnTo>
                    <a:pt x="192166" y="85411"/>
                  </a:lnTo>
                  <a:lnTo>
                    <a:pt x="154787" y="63365"/>
                  </a:lnTo>
                  <a:lnTo>
                    <a:pt x="116801" y="43702"/>
                  </a:lnTo>
                  <a:lnTo>
                    <a:pt x="78287" y="26520"/>
                  </a:lnTo>
                  <a:lnTo>
                    <a:pt x="39327" y="1192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84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xmlns="" id="{DBCCD640-3C05-4411-9A15-73C29C50DA56}"/>
                </a:ext>
              </a:extLst>
            </p:cNvPr>
            <p:cNvSpPr/>
            <p:nvPr/>
          </p:nvSpPr>
          <p:spPr>
            <a:xfrm>
              <a:off x="6300189" y="1878919"/>
              <a:ext cx="181610" cy="170180"/>
            </a:xfrm>
            <a:custGeom>
              <a:avLst/>
              <a:gdLst/>
              <a:ahLst/>
              <a:cxnLst/>
              <a:rect l="l" t="t" r="r" b="b"/>
              <a:pathLst>
                <a:path w="181610" h="170180">
                  <a:moveTo>
                    <a:pt x="181381" y="0"/>
                  </a:moveTo>
                  <a:lnTo>
                    <a:pt x="0" y="62014"/>
                  </a:lnTo>
                  <a:lnTo>
                    <a:pt x="158445" y="169913"/>
                  </a:lnTo>
                  <a:lnTo>
                    <a:pt x="181381" y="0"/>
                  </a:lnTo>
                  <a:close/>
                </a:path>
              </a:pathLst>
            </a:custGeom>
            <a:solidFill>
              <a:srgbClr val="008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xmlns="" id="{D0801E3C-0845-47C2-B031-441CA7663A19}"/>
                </a:ext>
              </a:extLst>
            </p:cNvPr>
            <p:cNvSpPr txBox="1"/>
            <p:nvPr/>
          </p:nvSpPr>
          <p:spPr>
            <a:xfrm>
              <a:off x="7171328" y="2089513"/>
              <a:ext cx="1696720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5" dirty="0">
                  <a:solidFill>
                    <a:srgbClr val="303030"/>
                  </a:solidFill>
                  <a:latin typeface="Arial"/>
                  <a:cs typeface="Arial"/>
                </a:rPr>
                <a:t>Plus</a:t>
              </a:r>
              <a:endParaRPr sz="18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„Neu“vorschläge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xmlns="" id="{F0B46D57-BE21-4EBC-B858-59D906BC6EE1}"/>
                </a:ext>
              </a:extLst>
            </p:cNvPr>
            <p:cNvSpPr/>
            <p:nvPr/>
          </p:nvSpPr>
          <p:spPr>
            <a:xfrm>
              <a:off x="3208020" y="2555747"/>
              <a:ext cx="2811779" cy="38221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xmlns="" id="{7F36C92C-BD98-4FC6-968B-D9DBBE224E32}"/>
                </a:ext>
              </a:extLst>
            </p:cNvPr>
            <p:cNvSpPr/>
            <p:nvPr/>
          </p:nvSpPr>
          <p:spPr>
            <a:xfrm>
              <a:off x="2233344" y="1945504"/>
              <a:ext cx="1259840" cy="670560"/>
            </a:xfrm>
            <a:custGeom>
              <a:avLst/>
              <a:gdLst/>
              <a:ahLst/>
              <a:cxnLst/>
              <a:rect l="l" t="t" r="r" b="b"/>
              <a:pathLst>
                <a:path w="1259839" h="670560">
                  <a:moveTo>
                    <a:pt x="0" y="670496"/>
                  </a:moveTo>
                  <a:lnTo>
                    <a:pt x="6585" y="613361"/>
                  </a:lnTo>
                  <a:lnTo>
                    <a:pt x="25838" y="556590"/>
                  </a:lnTo>
                  <a:lnTo>
                    <a:pt x="56998" y="500550"/>
                  </a:lnTo>
                  <a:lnTo>
                    <a:pt x="99308" y="445604"/>
                  </a:lnTo>
                  <a:lnTo>
                    <a:pt x="152010" y="392118"/>
                  </a:lnTo>
                  <a:lnTo>
                    <a:pt x="182021" y="366037"/>
                  </a:lnTo>
                  <a:lnTo>
                    <a:pt x="214345" y="340457"/>
                  </a:lnTo>
                  <a:lnTo>
                    <a:pt x="248888" y="315425"/>
                  </a:lnTo>
                  <a:lnTo>
                    <a:pt x="285555" y="290986"/>
                  </a:lnTo>
                  <a:lnTo>
                    <a:pt x="324251" y="267186"/>
                  </a:lnTo>
                  <a:lnTo>
                    <a:pt x="364881" y="244070"/>
                  </a:lnTo>
                  <a:lnTo>
                    <a:pt x="407351" y="221684"/>
                  </a:lnTo>
                  <a:lnTo>
                    <a:pt x="451566" y="200073"/>
                  </a:lnTo>
                  <a:lnTo>
                    <a:pt x="497431" y="179283"/>
                  </a:lnTo>
                  <a:lnTo>
                    <a:pt x="544851" y="159361"/>
                  </a:lnTo>
                  <a:lnTo>
                    <a:pt x="593732" y="140350"/>
                  </a:lnTo>
                  <a:lnTo>
                    <a:pt x="643978" y="122298"/>
                  </a:lnTo>
                  <a:lnTo>
                    <a:pt x="695495" y="105249"/>
                  </a:lnTo>
                  <a:lnTo>
                    <a:pt x="748188" y="89250"/>
                  </a:lnTo>
                  <a:lnTo>
                    <a:pt x="801963" y="74346"/>
                  </a:lnTo>
                  <a:lnTo>
                    <a:pt x="856724" y="60582"/>
                  </a:lnTo>
                  <a:lnTo>
                    <a:pt x="912377" y="48004"/>
                  </a:lnTo>
                  <a:lnTo>
                    <a:pt x="968827" y="36658"/>
                  </a:lnTo>
                  <a:lnTo>
                    <a:pt x="1025979" y="26589"/>
                  </a:lnTo>
                  <a:lnTo>
                    <a:pt x="1083738" y="17843"/>
                  </a:lnTo>
                  <a:lnTo>
                    <a:pt x="1142010" y="10466"/>
                  </a:lnTo>
                  <a:lnTo>
                    <a:pt x="1200700" y="4503"/>
                  </a:lnTo>
                  <a:lnTo>
                    <a:pt x="1259713" y="0"/>
                  </a:lnTo>
                </a:path>
              </a:pathLst>
            </a:custGeom>
            <a:ln w="57150">
              <a:solidFill>
                <a:srgbClr val="0084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xmlns="" id="{D12D54E2-2CAC-4EBE-97E1-0EA05F14EE35}"/>
                </a:ext>
              </a:extLst>
            </p:cNvPr>
            <p:cNvSpPr/>
            <p:nvPr/>
          </p:nvSpPr>
          <p:spPr>
            <a:xfrm>
              <a:off x="3461792" y="1860732"/>
              <a:ext cx="174625" cy="171450"/>
            </a:xfrm>
            <a:custGeom>
              <a:avLst/>
              <a:gdLst/>
              <a:ahLst/>
              <a:cxnLst/>
              <a:rect l="l" t="t" r="r" b="b"/>
              <a:pathLst>
                <a:path w="174625" h="171450">
                  <a:moveTo>
                    <a:pt x="0" y="0"/>
                  </a:moveTo>
                  <a:lnTo>
                    <a:pt x="5486" y="171361"/>
                  </a:lnTo>
                  <a:lnTo>
                    <a:pt x="174104" y="80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xmlns="" id="{1B13DA8B-5E9F-4F56-A28C-6A257225AC5F}"/>
                </a:ext>
              </a:extLst>
            </p:cNvPr>
            <p:cNvSpPr txBox="1"/>
            <p:nvPr/>
          </p:nvSpPr>
          <p:spPr>
            <a:xfrm>
              <a:off x="330259" y="1655722"/>
              <a:ext cx="2635885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800" spc="-15" dirty="0">
                  <a:solidFill>
                    <a:srgbClr val="303030"/>
                  </a:solidFill>
                  <a:latin typeface="Arial"/>
                  <a:cs typeface="Arial"/>
                </a:rPr>
                <a:t>Wenn </a:t>
              </a:r>
              <a:r>
                <a:rPr sz="1800" spc="-5" dirty="0">
                  <a:solidFill>
                    <a:srgbClr val="303030"/>
                  </a:solidFill>
                  <a:latin typeface="Arial"/>
                  <a:cs typeface="Arial"/>
                </a:rPr>
                <a:t>im Sofortprogramm  </a:t>
              </a: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nicht</a:t>
              </a:r>
              <a:r>
                <a:rPr sz="1800" dirty="0">
                  <a:solidFill>
                    <a:srgbClr val="303030"/>
                  </a:solidFill>
                  <a:latin typeface="Arial"/>
                  <a:cs typeface="Arial"/>
                </a:rPr>
                <a:t> </a:t>
              </a: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ausfinanziert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xmlns="" id="{0C9BBA1D-5B6B-44D6-A7D2-69843CA222DE}"/>
                </a:ext>
              </a:extLst>
            </p:cNvPr>
            <p:cNvSpPr txBox="1"/>
            <p:nvPr/>
          </p:nvSpPr>
          <p:spPr>
            <a:xfrm>
              <a:off x="181114" y="2615996"/>
              <a:ext cx="4104640" cy="3785870"/>
            </a:xfrm>
            <a:prstGeom prst="rect">
              <a:avLst/>
            </a:prstGeom>
            <a:ln w="9525">
              <a:solidFill>
                <a:srgbClr val="000000"/>
              </a:solidFill>
            </a:ln>
          </p:spPr>
          <p:txBody>
            <a:bodyPr vert="horz" wrap="square" lIns="0" tIns="39370" rIns="0" bIns="0" rtlCol="0">
              <a:spAutoFit/>
            </a:bodyPr>
            <a:lstStyle/>
            <a:p>
              <a:pPr marL="91440">
                <a:lnSpc>
                  <a:spcPct val="100000"/>
                </a:lnSpc>
                <a:spcBef>
                  <a:spcPts val="310"/>
                </a:spcBef>
              </a:pPr>
              <a:r>
                <a:rPr sz="1800" b="1" u="sng" spc="-5" dirty="0">
                  <a:solidFill>
                    <a:srgbClr val="303030"/>
                  </a:solidFill>
                  <a:uFill>
                    <a:solidFill>
                      <a:srgbClr val="303030"/>
                    </a:solidFill>
                  </a:uFill>
                  <a:latin typeface="Arial"/>
                  <a:cs typeface="Arial"/>
                </a:rPr>
                <a:t>Sofortprogramm BMF:</a:t>
              </a:r>
              <a:endParaRPr sz="1800">
                <a:latin typeface="Arial"/>
                <a:cs typeface="Arial"/>
              </a:endParaRPr>
            </a:p>
            <a:p>
              <a:pPr marL="377190" indent="-285750">
                <a:lnSpc>
                  <a:spcPct val="100000"/>
                </a:lnSpc>
                <a:buChar char="-"/>
                <a:tabLst>
                  <a:tab pos="377825" algn="l"/>
                  <a:tab pos="378460" algn="l"/>
                </a:tabLst>
              </a:pPr>
              <a:r>
                <a:rPr sz="1800" spc="-5" dirty="0">
                  <a:solidFill>
                    <a:srgbClr val="303030"/>
                  </a:solidFill>
                  <a:latin typeface="Arial"/>
                  <a:cs typeface="Arial"/>
                </a:rPr>
                <a:t>Erste </a:t>
              </a: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Meldung </a:t>
              </a:r>
              <a:r>
                <a:rPr sz="1800" spc="-5" dirty="0">
                  <a:solidFill>
                    <a:srgbClr val="303030"/>
                  </a:solidFill>
                  <a:latin typeface="Arial"/>
                  <a:cs typeface="Arial"/>
                </a:rPr>
                <a:t>vom</a:t>
              </a:r>
              <a:r>
                <a:rPr sz="1800" spc="5" dirty="0">
                  <a:solidFill>
                    <a:srgbClr val="303030"/>
                  </a:solidFill>
                  <a:latin typeface="Arial"/>
                  <a:cs typeface="Arial"/>
                </a:rPr>
                <a:t> </a:t>
              </a: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14.12.2018</a:t>
              </a:r>
              <a:endParaRPr sz="1800">
                <a:latin typeface="Arial"/>
                <a:cs typeface="Arial"/>
              </a:endParaRPr>
            </a:p>
            <a:p>
              <a:pPr marL="377190" marR="430530" indent="-285750">
                <a:lnSpc>
                  <a:spcPct val="100000"/>
                </a:lnSpc>
                <a:buChar char="-"/>
                <a:tabLst>
                  <a:tab pos="377825" algn="l"/>
                  <a:tab pos="378460" algn="l"/>
                </a:tabLst>
              </a:pP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150 </a:t>
              </a:r>
              <a:r>
                <a:rPr sz="1800" spc="-5" dirty="0">
                  <a:solidFill>
                    <a:srgbClr val="303030"/>
                  </a:solidFill>
                  <a:latin typeface="Arial"/>
                  <a:cs typeface="Arial"/>
                </a:rPr>
                <a:t>Mio. </a:t>
              </a:r>
              <a:r>
                <a:rPr sz="1800" dirty="0">
                  <a:solidFill>
                    <a:srgbClr val="303030"/>
                  </a:solidFill>
                  <a:latin typeface="Arial"/>
                  <a:cs typeface="Arial"/>
                </a:rPr>
                <a:t>€ </a:t>
              </a:r>
              <a:r>
                <a:rPr sz="1800" spc="-5" dirty="0">
                  <a:solidFill>
                    <a:srgbClr val="303030"/>
                  </a:solidFill>
                  <a:latin typeface="Arial"/>
                  <a:cs typeface="Arial"/>
                </a:rPr>
                <a:t>für </a:t>
              </a:r>
              <a:r>
                <a:rPr sz="1800" dirty="0">
                  <a:solidFill>
                    <a:srgbClr val="303030"/>
                  </a:solidFill>
                  <a:latin typeface="Arial"/>
                  <a:cs typeface="Arial"/>
                </a:rPr>
                <a:t>BB, </a:t>
              </a:r>
              <a:r>
                <a:rPr sz="1800" spc="-65" dirty="0">
                  <a:solidFill>
                    <a:srgbClr val="303030"/>
                  </a:solidFill>
                  <a:latin typeface="Arial"/>
                  <a:cs typeface="Arial"/>
                </a:rPr>
                <a:t>ST, </a:t>
              </a:r>
              <a:r>
                <a:rPr sz="1800" spc="-5" dirty="0">
                  <a:solidFill>
                    <a:srgbClr val="303030"/>
                  </a:solidFill>
                  <a:latin typeface="Arial"/>
                  <a:cs typeface="Arial"/>
                </a:rPr>
                <a:t>SN;</a:t>
              </a:r>
              <a:r>
                <a:rPr sz="1800" spc="-80" dirty="0">
                  <a:solidFill>
                    <a:srgbClr val="303030"/>
                  </a:solidFill>
                  <a:latin typeface="Arial"/>
                  <a:cs typeface="Arial"/>
                </a:rPr>
                <a:t> </a:t>
              </a:r>
              <a:r>
                <a:rPr sz="1800" spc="-5" dirty="0">
                  <a:solidFill>
                    <a:srgbClr val="303030"/>
                  </a:solidFill>
                  <a:latin typeface="Arial"/>
                  <a:cs typeface="Arial"/>
                </a:rPr>
                <a:t>Anteil  SN </a:t>
              </a: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50 </a:t>
              </a:r>
              <a:r>
                <a:rPr sz="1800" spc="-5" dirty="0">
                  <a:solidFill>
                    <a:srgbClr val="303030"/>
                  </a:solidFill>
                  <a:latin typeface="Arial"/>
                  <a:cs typeface="Arial"/>
                </a:rPr>
                <a:t>Mio.</a:t>
              </a:r>
              <a:r>
                <a:rPr sz="1800" spc="0" dirty="0">
                  <a:solidFill>
                    <a:srgbClr val="303030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303030"/>
                  </a:solidFill>
                  <a:latin typeface="Arial"/>
                  <a:cs typeface="Arial"/>
                </a:rPr>
                <a:t>€</a:t>
              </a:r>
              <a:endParaRPr sz="1800">
                <a:latin typeface="Arial"/>
                <a:cs typeface="Arial"/>
              </a:endParaRPr>
            </a:p>
            <a:p>
              <a:pPr marL="377190" indent="-285750">
                <a:lnSpc>
                  <a:spcPct val="100000"/>
                </a:lnSpc>
                <a:buChar char="-"/>
                <a:tabLst>
                  <a:tab pos="377825" algn="l"/>
                  <a:tab pos="378460" algn="l"/>
                </a:tabLst>
              </a:pP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Februar 2019 </a:t>
              </a:r>
              <a:r>
                <a:rPr sz="1800" spc="-5" dirty="0">
                  <a:solidFill>
                    <a:srgbClr val="303030"/>
                  </a:solidFill>
                  <a:latin typeface="Arial"/>
                  <a:cs typeface="Arial"/>
                </a:rPr>
                <a:t>Kriterien durch</a:t>
              </a:r>
              <a:r>
                <a:rPr sz="1800" spc="25" dirty="0">
                  <a:solidFill>
                    <a:srgbClr val="303030"/>
                  </a:solidFill>
                  <a:latin typeface="Arial"/>
                  <a:cs typeface="Arial"/>
                </a:rPr>
                <a:t> </a:t>
              </a: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Bund</a:t>
              </a:r>
              <a:endParaRPr sz="1800">
                <a:latin typeface="Arial"/>
                <a:cs typeface="Arial"/>
              </a:endParaRPr>
            </a:p>
            <a:p>
              <a:pPr marL="377190" indent="-285750">
                <a:lnSpc>
                  <a:spcPct val="100000"/>
                </a:lnSpc>
                <a:buFont typeface="Arial"/>
                <a:buChar char="-"/>
                <a:tabLst>
                  <a:tab pos="377825" algn="l"/>
                  <a:tab pos="378460" algn="l"/>
                </a:tabLst>
              </a:pPr>
              <a:r>
                <a:rPr sz="1800" spc="-5" dirty="0">
                  <a:solidFill>
                    <a:srgbClr val="303030"/>
                  </a:solidFill>
                  <a:latin typeface="Wingdings"/>
                  <a:cs typeface="Wingdings"/>
                </a:rPr>
                <a:t></a:t>
              </a:r>
              <a:r>
                <a:rPr sz="1800" spc="-5" dirty="0">
                  <a:solidFill>
                    <a:srgbClr val="303030"/>
                  </a:solidFill>
                  <a:latin typeface="Times New Roman"/>
                  <a:cs typeface="Times New Roman"/>
                </a:rPr>
                <a:t> </a:t>
              </a: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Prüfergebnis</a:t>
              </a:r>
              <a:r>
                <a:rPr sz="1800" spc="60" dirty="0">
                  <a:solidFill>
                    <a:srgbClr val="303030"/>
                  </a:solidFill>
                  <a:latin typeface="Arial"/>
                  <a:cs typeface="Arial"/>
                </a:rPr>
                <a:t> </a:t>
              </a: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Bund:</a:t>
              </a:r>
              <a:endParaRPr sz="1800">
                <a:latin typeface="Arial"/>
                <a:cs typeface="Arial"/>
              </a:endParaRPr>
            </a:p>
            <a:p>
              <a:pPr marL="377825">
                <a:lnSpc>
                  <a:spcPct val="100000"/>
                </a:lnSpc>
              </a:pPr>
              <a:r>
                <a:rPr sz="1800" spc="-5" dirty="0">
                  <a:solidFill>
                    <a:srgbClr val="303030"/>
                  </a:solidFill>
                  <a:latin typeface="Arial"/>
                  <a:cs typeface="Arial"/>
                </a:rPr>
                <a:t>„24er-Projekte-Liste“ </a:t>
              </a:r>
              <a:r>
                <a:rPr sz="1200" spc="-5" dirty="0">
                  <a:solidFill>
                    <a:srgbClr val="303030"/>
                  </a:solidFill>
                  <a:latin typeface="Arial"/>
                  <a:cs typeface="Arial"/>
                </a:rPr>
                <a:t>(PM </a:t>
              </a:r>
              <a:r>
                <a:rPr sz="1200" spc="-50" dirty="0">
                  <a:solidFill>
                    <a:srgbClr val="303030"/>
                  </a:solidFill>
                  <a:latin typeface="Arial"/>
                  <a:cs typeface="Arial"/>
                </a:rPr>
                <a:t>v.</a:t>
              </a:r>
              <a:r>
                <a:rPr sz="1200" spc="50" dirty="0">
                  <a:solidFill>
                    <a:srgbClr val="303030"/>
                  </a:solidFill>
                  <a:latin typeface="Arial"/>
                  <a:cs typeface="Arial"/>
                </a:rPr>
                <a:t> </a:t>
              </a:r>
              <a:r>
                <a:rPr sz="1200" spc="-5" dirty="0">
                  <a:solidFill>
                    <a:srgbClr val="303030"/>
                  </a:solidFill>
                  <a:latin typeface="Arial"/>
                  <a:cs typeface="Arial"/>
                </a:rPr>
                <a:t>04.04.2019)</a:t>
              </a:r>
              <a:endParaRPr sz="1200">
                <a:latin typeface="Arial"/>
                <a:cs typeface="Arial"/>
              </a:endParaRPr>
            </a:p>
            <a:p>
              <a:pPr marL="377825" marR="952500" indent="-286385">
                <a:lnSpc>
                  <a:spcPct val="100000"/>
                </a:lnSpc>
                <a:buChar char="-"/>
                <a:tabLst>
                  <a:tab pos="377825" algn="l"/>
                  <a:tab pos="378460" algn="l"/>
                </a:tabLst>
              </a:pP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Prüfung Nachmeldung vom  03.04.2019 läuft</a:t>
              </a:r>
              <a:r>
                <a:rPr sz="1800" spc="25" dirty="0">
                  <a:solidFill>
                    <a:srgbClr val="303030"/>
                  </a:solidFill>
                  <a:latin typeface="Arial"/>
                  <a:cs typeface="Arial"/>
                </a:rPr>
                <a:t> </a:t>
              </a: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noch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xmlns="" id="{1CB64ADB-EAE7-492B-99F7-6C5055BE50D9}"/>
                </a:ext>
              </a:extLst>
            </p:cNvPr>
            <p:cNvSpPr/>
            <p:nvPr/>
          </p:nvSpPr>
          <p:spPr>
            <a:xfrm>
              <a:off x="381692" y="5237520"/>
              <a:ext cx="2474816" cy="10858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xmlns="" id="{358265FC-9319-40B0-925B-1BF38B3F5C69}"/>
                </a:ext>
              </a:extLst>
            </p:cNvPr>
            <p:cNvSpPr/>
            <p:nvPr/>
          </p:nvSpPr>
          <p:spPr>
            <a:xfrm>
              <a:off x="5459819" y="3189504"/>
              <a:ext cx="3516444" cy="8691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247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1B57B39-1E06-4AFE-8FF9-0836908E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Hoyerswerda, 08.05.2019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4B24C26-109A-4ADF-BB70-8ED76B8E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Konferenz Industriekultur –</a:t>
            </a:r>
          </a:p>
          <a:p>
            <a:r>
              <a:rPr lang="de-DE"/>
              <a:t>Chancen für europäische und regionale Entwicklung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84B98A1-01E4-4B1D-8D66-A8E73BBA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B82-73B6-4382-9800-EA0C896480CD}" type="slidenum">
              <a:rPr lang="de-DE" smtClean="0"/>
              <a:t>11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5FD5BC90-6692-44C1-AA7F-26BB022BA392}"/>
              </a:ext>
            </a:extLst>
          </p:cNvPr>
          <p:cNvSpPr/>
          <p:nvPr/>
        </p:nvSpPr>
        <p:spPr>
          <a:xfrm>
            <a:off x="527734" y="764704"/>
            <a:ext cx="7572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/>
              <a:t>Mitmach-Fonds Sachsen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xmlns="" id="{F6532B60-CEF6-48C7-B80B-6C23889604BF}"/>
              </a:ext>
            </a:extLst>
          </p:cNvPr>
          <p:cNvGrpSpPr/>
          <p:nvPr/>
        </p:nvGrpSpPr>
        <p:grpSpPr>
          <a:xfrm>
            <a:off x="499970" y="1340768"/>
            <a:ext cx="8464518" cy="5084122"/>
            <a:chOff x="512007" y="1317617"/>
            <a:chExt cx="8464518" cy="5084122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xmlns="" id="{EC3D635A-4071-4E56-BEDD-FD41E4DE0E2F}"/>
                </a:ext>
              </a:extLst>
            </p:cNvPr>
            <p:cNvSpPr/>
            <p:nvPr/>
          </p:nvSpPr>
          <p:spPr>
            <a:xfrm>
              <a:off x="3101886" y="4509122"/>
              <a:ext cx="2677152" cy="18926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xmlns="" id="{C1FCB982-A6AF-4DCB-9E03-8CC40126A333}"/>
                </a:ext>
              </a:extLst>
            </p:cNvPr>
            <p:cNvSpPr/>
            <p:nvPr/>
          </p:nvSpPr>
          <p:spPr>
            <a:xfrm>
              <a:off x="4269562" y="1317617"/>
              <a:ext cx="606939" cy="670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xmlns="" id="{201011BE-3EFF-41F3-BDAF-5E341B7C78A5}"/>
                </a:ext>
              </a:extLst>
            </p:cNvPr>
            <p:cNvSpPr/>
            <p:nvPr/>
          </p:nvSpPr>
          <p:spPr>
            <a:xfrm>
              <a:off x="6045908" y="2691094"/>
              <a:ext cx="2930617" cy="7856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xmlns="" id="{57D7FAB0-BF08-454F-B9DC-63310C516152}"/>
                </a:ext>
              </a:extLst>
            </p:cNvPr>
            <p:cNvSpPr/>
            <p:nvPr/>
          </p:nvSpPr>
          <p:spPr>
            <a:xfrm>
              <a:off x="512007" y="2583519"/>
              <a:ext cx="2759692" cy="10641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xmlns="" id="{3C987F77-8A2D-49E5-8251-2B22992EAA72}"/>
                </a:ext>
              </a:extLst>
            </p:cNvPr>
            <p:cNvSpPr/>
            <p:nvPr/>
          </p:nvSpPr>
          <p:spPr>
            <a:xfrm>
              <a:off x="1804666" y="1653364"/>
              <a:ext cx="2388235" cy="621665"/>
            </a:xfrm>
            <a:custGeom>
              <a:avLst/>
              <a:gdLst/>
              <a:ahLst/>
              <a:cxnLst/>
              <a:rect l="l" t="t" r="r" b="b"/>
              <a:pathLst>
                <a:path w="2388235" h="621664">
                  <a:moveTo>
                    <a:pt x="2387650" y="0"/>
                  </a:moveTo>
                  <a:lnTo>
                    <a:pt x="2325895" y="331"/>
                  </a:lnTo>
                  <a:lnTo>
                    <a:pt x="2264175" y="1319"/>
                  </a:lnTo>
                  <a:lnTo>
                    <a:pt x="2202523" y="2953"/>
                  </a:lnTo>
                  <a:lnTo>
                    <a:pt x="2140975" y="5220"/>
                  </a:lnTo>
                  <a:lnTo>
                    <a:pt x="2079564" y="8110"/>
                  </a:lnTo>
                  <a:lnTo>
                    <a:pt x="2018326" y="11612"/>
                  </a:lnTo>
                  <a:lnTo>
                    <a:pt x="1957295" y="15714"/>
                  </a:lnTo>
                  <a:lnTo>
                    <a:pt x="1896505" y="20406"/>
                  </a:lnTo>
                  <a:lnTo>
                    <a:pt x="1835991" y="25676"/>
                  </a:lnTo>
                  <a:lnTo>
                    <a:pt x="1775787" y="31513"/>
                  </a:lnTo>
                  <a:lnTo>
                    <a:pt x="1715928" y="37906"/>
                  </a:lnTo>
                  <a:lnTo>
                    <a:pt x="1656448" y="44843"/>
                  </a:lnTo>
                  <a:lnTo>
                    <a:pt x="1597382" y="52315"/>
                  </a:lnTo>
                  <a:lnTo>
                    <a:pt x="1538764" y="60308"/>
                  </a:lnTo>
                  <a:lnTo>
                    <a:pt x="1480629" y="68813"/>
                  </a:lnTo>
                  <a:lnTo>
                    <a:pt x="1423011" y="77819"/>
                  </a:lnTo>
                  <a:lnTo>
                    <a:pt x="1365944" y="87313"/>
                  </a:lnTo>
                  <a:lnTo>
                    <a:pt x="1309463" y="97285"/>
                  </a:lnTo>
                  <a:lnTo>
                    <a:pt x="1253603" y="107724"/>
                  </a:lnTo>
                  <a:lnTo>
                    <a:pt x="1198398" y="118618"/>
                  </a:lnTo>
                  <a:lnTo>
                    <a:pt x="1143882" y="129957"/>
                  </a:lnTo>
                  <a:lnTo>
                    <a:pt x="1090090" y="141730"/>
                  </a:lnTo>
                  <a:lnTo>
                    <a:pt x="1037057" y="153924"/>
                  </a:lnTo>
                  <a:lnTo>
                    <a:pt x="984816" y="166529"/>
                  </a:lnTo>
                  <a:lnTo>
                    <a:pt x="933403" y="179534"/>
                  </a:lnTo>
                  <a:lnTo>
                    <a:pt x="882852" y="192928"/>
                  </a:lnTo>
                  <a:lnTo>
                    <a:pt x="833197" y="206699"/>
                  </a:lnTo>
                  <a:lnTo>
                    <a:pt x="784473" y="220837"/>
                  </a:lnTo>
                  <a:lnTo>
                    <a:pt x="736714" y="235330"/>
                  </a:lnTo>
                  <a:lnTo>
                    <a:pt x="689955" y="250166"/>
                  </a:lnTo>
                  <a:lnTo>
                    <a:pt x="644230" y="265336"/>
                  </a:lnTo>
                  <a:lnTo>
                    <a:pt x="599573" y="280828"/>
                  </a:lnTo>
                  <a:lnTo>
                    <a:pt x="556020" y="296630"/>
                  </a:lnTo>
                  <a:lnTo>
                    <a:pt x="513604" y="312732"/>
                  </a:lnTo>
                  <a:lnTo>
                    <a:pt x="472361" y="329122"/>
                  </a:lnTo>
                  <a:lnTo>
                    <a:pt x="432324" y="345789"/>
                  </a:lnTo>
                  <a:lnTo>
                    <a:pt x="393528" y="362722"/>
                  </a:lnTo>
                  <a:lnTo>
                    <a:pt x="356008" y="379910"/>
                  </a:lnTo>
                  <a:lnTo>
                    <a:pt x="319797" y="397342"/>
                  </a:lnTo>
                  <a:lnTo>
                    <a:pt x="284931" y="415006"/>
                  </a:lnTo>
                  <a:lnTo>
                    <a:pt x="219371" y="450988"/>
                  </a:lnTo>
                  <a:lnTo>
                    <a:pt x="159602" y="487766"/>
                  </a:lnTo>
                  <a:lnTo>
                    <a:pt x="105900" y="525252"/>
                  </a:lnTo>
                  <a:lnTo>
                    <a:pt x="58541" y="563355"/>
                  </a:lnTo>
                  <a:lnTo>
                    <a:pt x="17801" y="601987"/>
                  </a:lnTo>
                  <a:lnTo>
                    <a:pt x="0" y="621474"/>
                  </a:lnTo>
                </a:path>
              </a:pathLst>
            </a:custGeom>
            <a:ln w="76200">
              <a:solidFill>
                <a:srgbClr val="0084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xmlns="" id="{FE26B3FB-18A7-49DA-97CB-D65B0E751656}"/>
                </a:ext>
              </a:extLst>
            </p:cNvPr>
            <p:cNvSpPr/>
            <p:nvPr/>
          </p:nvSpPr>
          <p:spPr>
            <a:xfrm>
              <a:off x="1714737" y="2195250"/>
              <a:ext cx="209550" cy="255270"/>
            </a:xfrm>
            <a:custGeom>
              <a:avLst/>
              <a:gdLst/>
              <a:ahLst/>
              <a:cxnLst/>
              <a:rect l="l" t="t" r="r" b="b"/>
              <a:pathLst>
                <a:path w="209550" h="255269">
                  <a:moveTo>
                    <a:pt x="0" y="0"/>
                  </a:moveTo>
                  <a:lnTo>
                    <a:pt x="12954" y="255257"/>
                  </a:lnTo>
                  <a:lnTo>
                    <a:pt x="209384" y="91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xmlns="" id="{023AA50C-BCAB-4812-94EF-0298F031E35A}"/>
                </a:ext>
              </a:extLst>
            </p:cNvPr>
            <p:cNvSpPr/>
            <p:nvPr/>
          </p:nvSpPr>
          <p:spPr>
            <a:xfrm>
              <a:off x="4951683" y="1653364"/>
              <a:ext cx="2512060" cy="825500"/>
            </a:xfrm>
            <a:custGeom>
              <a:avLst/>
              <a:gdLst/>
              <a:ahLst/>
              <a:cxnLst/>
              <a:rect l="l" t="t" r="r" b="b"/>
              <a:pathLst>
                <a:path w="2512059" h="825500">
                  <a:moveTo>
                    <a:pt x="0" y="0"/>
                  </a:moveTo>
                  <a:lnTo>
                    <a:pt x="60359" y="370"/>
                  </a:lnTo>
                  <a:lnTo>
                    <a:pt x="120689" y="1472"/>
                  </a:lnTo>
                  <a:lnTo>
                    <a:pt x="180960" y="3295"/>
                  </a:lnTo>
                  <a:lnTo>
                    <a:pt x="241142" y="5827"/>
                  </a:lnTo>
                  <a:lnTo>
                    <a:pt x="301205" y="9056"/>
                  </a:lnTo>
                  <a:lnTo>
                    <a:pt x="361119" y="12971"/>
                  </a:lnTo>
                  <a:lnTo>
                    <a:pt x="420856" y="17559"/>
                  </a:lnTo>
                  <a:lnTo>
                    <a:pt x="480385" y="22810"/>
                  </a:lnTo>
                  <a:lnTo>
                    <a:pt x="539676" y="28712"/>
                  </a:lnTo>
                  <a:lnTo>
                    <a:pt x="598700" y="35253"/>
                  </a:lnTo>
                  <a:lnTo>
                    <a:pt x="657428" y="42421"/>
                  </a:lnTo>
                  <a:lnTo>
                    <a:pt x="715829" y="50204"/>
                  </a:lnTo>
                  <a:lnTo>
                    <a:pt x="773874" y="58592"/>
                  </a:lnTo>
                  <a:lnTo>
                    <a:pt x="831533" y="67572"/>
                  </a:lnTo>
                  <a:lnTo>
                    <a:pt x="888776" y="77132"/>
                  </a:lnTo>
                  <a:lnTo>
                    <a:pt x="945575" y="87262"/>
                  </a:lnTo>
                  <a:lnTo>
                    <a:pt x="1001898" y="97949"/>
                  </a:lnTo>
                  <a:lnTo>
                    <a:pt x="1057717" y="109181"/>
                  </a:lnTo>
                  <a:lnTo>
                    <a:pt x="1113002" y="120948"/>
                  </a:lnTo>
                  <a:lnTo>
                    <a:pt x="1167723" y="133237"/>
                  </a:lnTo>
                  <a:lnTo>
                    <a:pt x="1221851" y="146036"/>
                  </a:lnTo>
                  <a:lnTo>
                    <a:pt x="1275355" y="159335"/>
                  </a:lnTo>
                  <a:lnTo>
                    <a:pt x="1328206" y="173120"/>
                  </a:lnTo>
                  <a:lnTo>
                    <a:pt x="1380375" y="187382"/>
                  </a:lnTo>
                  <a:lnTo>
                    <a:pt x="1431831" y="202107"/>
                  </a:lnTo>
                  <a:lnTo>
                    <a:pt x="1482546" y="217285"/>
                  </a:lnTo>
                  <a:lnTo>
                    <a:pt x="1532489" y="232904"/>
                  </a:lnTo>
                  <a:lnTo>
                    <a:pt x="1581631" y="248951"/>
                  </a:lnTo>
                  <a:lnTo>
                    <a:pt x="1629941" y="265416"/>
                  </a:lnTo>
                  <a:lnTo>
                    <a:pt x="1677391" y="282287"/>
                  </a:lnTo>
                  <a:lnTo>
                    <a:pt x="1723951" y="299551"/>
                  </a:lnTo>
                  <a:lnTo>
                    <a:pt x="1769591" y="317198"/>
                  </a:lnTo>
                  <a:lnTo>
                    <a:pt x="1814281" y="335216"/>
                  </a:lnTo>
                  <a:lnTo>
                    <a:pt x="1857991" y="353593"/>
                  </a:lnTo>
                  <a:lnTo>
                    <a:pt x="1900693" y="372317"/>
                  </a:lnTo>
                  <a:lnTo>
                    <a:pt x="1942356" y="391376"/>
                  </a:lnTo>
                  <a:lnTo>
                    <a:pt x="1982950" y="410760"/>
                  </a:lnTo>
                  <a:lnTo>
                    <a:pt x="2022447" y="430456"/>
                  </a:lnTo>
                  <a:lnTo>
                    <a:pt x="2060815" y="450453"/>
                  </a:lnTo>
                  <a:lnTo>
                    <a:pt x="2098027" y="470739"/>
                  </a:lnTo>
                  <a:lnTo>
                    <a:pt x="2134051" y="491302"/>
                  </a:lnTo>
                  <a:lnTo>
                    <a:pt x="2168858" y="512131"/>
                  </a:lnTo>
                  <a:lnTo>
                    <a:pt x="2202419" y="533214"/>
                  </a:lnTo>
                  <a:lnTo>
                    <a:pt x="2234704" y="554540"/>
                  </a:lnTo>
                  <a:lnTo>
                    <a:pt x="2295326" y="597871"/>
                  </a:lnTo>
                  <a:lnTo>
                    <a:pt x="2350488" y="642032"/>
                  </a:lnTo>
                  <a:lnTo>
                    <a:pt x="2399952" y="686930"/>
                  </a:lnTo>
                  <a:lnTo>
                    <a:pt x="2443480" y="732470"/>
                  </a:lnTo>
                  <a:lnTo>
                    <a:pt x="2480835" y="778560"/>
                  </a:lnTo>
                  <a:lnTo>
                    <a:pt x="2497124" y="801781"/>
                  </a:lnTo>
                  <a:lnTo>
                    <a:pt x="2511780" y="825106"/>
                  </a:lnTo>
                </a:path>
              </a:pathLst>
            </a:custGeom>
            <a:ln w="76200">
              <a:solidFill>
                <a:srgbClr val="0084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xmlns="" id="{A4C84D2C-02E1-449B-A08B-2C86F90AE44F}"/>
                </a:ext>
              </a:extLst>
            </p:cNvPr>
            <p:cNvSpPr/>
            <p:nvPr/>
          </p:nvSpPr>
          <p:spPr>
            <a:xfrm>
              <a:off x="7343404" y="2410397"/>
              <a:ext cx="219075" cy="252095"/>
            </a:xfrm>
            <a:custGeom>
              <a:avLst/>
              <a:gdLst/>
              <a:ahLst/>
              <a:cxnLst/>
              <a:rect l="l" t="t" r="r" b="b"/>
              <a:pathLst>
                <a:path w="219075" h="252094">
                  <a:moveTo>
                    <a:pt x="219011" y="0"/>
                  </a:moveTo>
                  <a:lnTo>
                    <a:pt x="0" y="65532"/>
                  </a:lnTo>
                  <a:lnTo>
                    <a:pt x="175044" y="251777"/>
                  </a:lnTo>
                  <a:lnTo>
                    <a:pt x="219011" y="0"/>
                  </a:lnTo>
                  <a:close/>
                </a:path>
              </a:pathLst>
            </a:custGeom>
            <a:solidFill>
              <a:srgbClr val="008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594B857-92D3-4AB5-B6FA-76E99D96E782}"/>
                </a:ext>
              </a:extLst>
            </p:cNvPr>
            <p:cNvSpPr/>
            <p:nvPr/>
          </p:nvSpPr>
          <p:spPr>
            <a:xfrm>
              <a:off x="6853427" y="1388363"/>
              <a:ext cx="1248155" cy="8290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xmlns="" id="{1F95FD01-4447-4922-98DE-9C259030CB19}"/>
                </a:ext>
              </a:extLst>
            </p:cNvPr>
            <p:cNvSpPr/>
            <p:nvPr/>
          </p:nvSpPr>
          <p:spPr>
            <a:xfrm>
              <a:off x="1042415" y="1339594"/>
              <a:ext cx="1248155" cy="8290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>
              <a:extLst>
                <a:ext uri="{FF2B5EF4-FFF2-40B4-BE49-F238E27FC236}">
                  <a16:creationId xmlns:a16="http://schemas.microsoft.com/office/drawing/2014/main" xmlns="" id="{F8DD1D10-574A-4B2C-A4F1-326A7BF4F16B}"/>
                </a:ext>
              </a:extLst>
            </p:cNvPr>
            <p:cNvSpPr/>
            <p:nvPr/>
          </p:nvSpPr>
          <p:spPr>
            <a:xfrm>
              <a:off x="6058375" y="3524967"/>
              <a:ext cx="1460500" cy="1456690"/>
            </a:xfrm>
            <a:custGeom>
              <a:avLst/>
              <a:gdLst/>
              <a:ahLst/>
              <a:cxnLst/>
              <a:rect l="l" t="t" r="r" b="b"/>
              <a:pathLst>
                <a:path w="1460500" h="1456689">
                  <a:moveTo>
                    <a:pt x="1460068" y="0"/>
                  </a:moveTo>
                  <a:lnTo>
                    <a:pt x="1459158" y="42365"/>
                  </a:lnTo>
                  <a:lnTo>
                    <a:pt x="1456453" y="84700"/>
                  </a:lnTo>
                  <a:lnTo>
                    <a:pt x="1451988" y="126972"/>
                  </a:lnTo>
                  <a:lnTo>
                    <a:pt x="1445798" y="169150"/>
                  </a:lnTo>
                  <a:lnTo>
                    <a:pt x="1437918" y="211203"/>
                  </a:lnTo>
                  <a:lnTo>
                    <a:pt x="1428383" y="253098"/>
                  </a:lnTo>
                  <a:lnTo>
                    <a:pt x="1417229" y="294806"/>
                  </a:lnTo>
                  <a:lnTo>
                    <a:pt x="1404491" y="336295"/>
                  </a:lnTo>
                  <a:lnTo>
                    <a:pt x="1390203" y="377533"/>
                  </a:lnTo>
                  <a:lnTo>
                    <a:pt x="1374402" y="418489"/>
                  </a:lnTo>
                  <a:lnTo>
                    <a:pt x="1357122" y="459131"/>
                  </a:lnTo>
                  <a:lnTo>
                    <a:pt x="1338399" y="499429"/>
                  </a:lnTo>
                  <a:lnTo>
                    <a:pt x="1318267" y="539351"/>
                  </a:lnTo>
                  <a:lnTo>
                    <a:pt x="1296763" y="578866"/>
                  </a:lnTo>
                  <a:lnTo>
                    <a:pt x="1273920" y="617941"/>
                  </a:lnTo>
                  <a:lnTo>
                    <a:pt x="1249775" y="656547"/>
                  </a:lnTo>
                  <a:lnTo>
                    <a:pt x="1224363" y="694652"/>
                  </a:lnTo>
                  <a:lnTo>
                    <a:pt x="1197718" y="732223"/>
                  </a:lnTo>
                  <a:lnTo>
                    <a:pt x="1169877" y="769231"/>
                  </a:lnTo>
                  <a:lnTo>
                    <a:pt x="1140873" y="805644"/>
                  </a:lnTo>
                  <a:lnTo>
                    <a:pt x="1110743" y="841429"/>
                  </a:lnTo>
                  <a:lnTo>
                    <a:pt x="1079522" y="876557"/>
                  </a:lnTo>
                  <a:lnTo>
                    <a:pt x="1047244" y="910995"/>
                  </a:lnTo>
                  <a:lnTo>
                    <a:pt x="1013945" y="944713"/>
                  </a:lnTo>
                  <a:lnTo>
                    <a:pt x="979661" y="977678"/>
                  </a:lnTo>
                  <a:lnTo>
                    <a:pt x="944426" y="1009861"/>
                  </a:lnTo>
                  <a:lnTo>
                    <a:pt x="908275" y="1041228"/>
                  </a:lnTo>
                  <a:lnTo>
                    <a:pt x="871244" y="1071750"/>
                  </a:lnTo>
                  <a:lnTo>
                    <a:pt x="833369" y="1101394"/>
                  </a:lnTo>
                  <a:lnTo>
                    <a:pt x="794683" y="1130129"/>
                  </a:lnTo>
                  <a:lnTo>
                    <a:pt x="755223" y="1157925"/>
                  </a:lnTo>
                  <a:lnTo>
                    <a:pt x="715024" y="1184749"/>
                  </a:lnTo>
                  <a:lnTo>
                    <a:pt x="674120" y="1210570"/>
                  </a:lnTo>
                  <a:lnTo>
                    <a:pt x="632547" y="1235357"/>
                  </a:lnTo>
                  <a:lnTo>
                    <a:pt x="590341" y="1259079"/>
                  </a:lnTo>
                  <a:lnTo>
                    <a:pt x="547536" y="1281704"/>
                  </a:lnTo>
                  <a:lnTo>
                    <a:pt x="504167" y="1303201"/>
                  </a:lnTo>
                  <a:lnTo>
                    <a:pt x="460271" y="1323539"/>
                  </a:lnTo>
                  <a:lnTo>
                    <a:pt x="415881" y="1342686"/>
                  </a:lnTo>
                  <a:lnTo>
                    <a:pt x="371034" y="1360611"/>
                  </a:lnTo>
                  <a:lnTo>
                    <a:pt x="325764" y="1377283"/>
                  </a:lnTo>
                  <a:lnTo>
                    <a:pt x="280107" y="1392670"/>
                  </a:lnTo>
                  <a:lnTo>
                    <a:pt x="234097" y="1406741"/>
                  </a:lnTo>
                  <a:lnTo>
                    <a:pt x="187771" y="1419464"/>
                  </a:lnTo>
                  <a:lnTo>
                    <a:pt x="141163" y="1430809"/>
                  </a:lnTo>
                  <a:lnTo>
                    <a:pt x="94308" y="1440744"/>
                  </a:lnTo>
                  <a:lnTo>
                    <a:pt x="47242" y="1449237"/>
                  </a:lnTo>
                  <a:lnTo>
                    <a:pt x="0" y="1456258"/>
                  </a:lnTo>
                </a:path>
              </a:pathLst>
            </a:custGeom>
            <a:ln w="76200">
              <a:solidFill>
                <a:srgbClr val="0084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>
              <a:extLst>
                <a:ext uri="{FF2B5EF4-FFF2-40B4-BE49-F238E27FC236}">
                  <a16:creationId xmlns:a16="http://schemas.microsoft.com/office/drawing/2014/main" xmlns="" id="{920F9EAE-CDB1-4D5F-A7F8-606B5BC69554}"/>
                </a:ext>
              </a:extLst>
            </p:cNvPr>
            <p:cNvSpPr/>
            <p:nvPr/>
          </p:nvSpPr>
          <p:spPr>
            <a:xfrm>
              <a:off x="5868149" y="4864656"/>
              <a:ext cx="236220" cy="228600"/>
            </a:xfrm>
            <a:custGeom>
              <a:avLst/>
              <a:gdLst/>
              <a:ahLst/>
              <a:cxnLst/>
              <a:rect l="l" t="t" r="r" b="b"/>
              <a:pathLst>
                <a:path w="236220" h="228600">
                  <a:moveTo>
                    <a:pt x="220459" y="0"/>
                  </a:moveTo>
                  <a:lnTo>
                    <a:pt x="0" y="129298"/>
                  </a:lnTo>
                  <a:lnTo>
                    <a:pt x="235712" y="228091"/>
                  </a:lnTo>
                  <a:lnTo>
                    <a:pt x="220459" y="0"/>
                  </a:lnTo>
                  <a:close/>
                </a:path>
              </a:pathLst>
            </a:custGeom>
            <a:solidFill>
              <a:srgbClr val="008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5">
              <a:extLst>
                <a:ext uri="{FF2B5EF4-FFF2-40B4-BE49-F238E27FC236}">
                  <a16:creationId xmlns:a16="http://schemas.microsoft.com/office/drawing/2014/main" xmlns="" id="{D6106311-5A13-4CC8-B237-460ACD7BEBD7}"/>
                </a:ext>
              </a:extLst>
            </p:cNvPr>
            <p:cNvSpPr/>
            <p:nvPr/>
          </p:nvSpPr>
          <p:spPr>
            <a:xfrm>
              <a:off x="1727685" y="4013419"/>
              <a:ext cx="1499870" cy="955040"/>
            </a:xfrm>
            <a:custGeom>
              <a:avLst/>
              <a:gdLst/>
              <a:ahLst/>
              <a:cxnLst/>
              <a:rect l="l" t="t" r="r" b="b"/>
              <a:pathLst>
                <a:path w="1499870" h="955039">
                  <a:moveTo>
                    <a:pt x="0" y="0"/>
                  </a:moveTo>
                  <a:lnTo>
                    <a:pt x="5079" y="65071"/>
                  </a:lnTo>
                  <a:lnTo>
                    <a:pt x="20007" y="129878"/>
                  </a:lnTo>
                  <a:lnTo>
                    <a:pt x="44318" y="194156"/>
                  </a:lnTo>
                  <a:lnTo>
                    <a:pt x="77549" y="257640"/>
                  </a:lnTo>
                  <a:lnTo>
                    <a:pt x="119234" y="320066"/>
                  </a:lnTo>
                  <a:lnTo>
                    <a:pt x="143101" y="350799"/>
                  </a:lnTo>
                  <a:lnTo>
                    <a:pt x="168908" y="381169"/>
                  </a:lnTo>
                  <a:lnTo>
                    <a:pt x="196595" y="411142"/>
                  </a:lnTo>
                  <a:lnTo>
                    <a:pt x="226106" y="440684"/>
                  </a:lnTo>
                  <a:lnTo>
                    <a:pt x="257382" y="469764"/>
                  </a:lnTo>
                  <a:lnTo>
                    <a:pt x="290364" y="498348"/>
                  </a:lnTo>
                  <a:lnTo>
                    <a:pt x="324995" y="526402"/>
                  </a:lnTo>
                  <a:lnTo>
                    <a:pt x="361216" y="553894"/>
                  </a:lnTo>
                  <a:lnTo>
                    <a:pt x="398970" y="580791"/>
                  </a:lnTo>
                  <a:lnTo>
                    <a:pt x="438198" y="607060"/>
                  </a:lnTo>
                  <a:lnTo>
                    <a:pt x="478843" y="632667"/>
                  </a:lnTo>
                  <a:lnTo>
                    <a:pt x="520845" y="657580"/>
                  </a:lnTo>
                  <a:lnTo>
                    <a:pt x="564148" y="681765"/>
                  </a:lnTo>
                  <a:lnTo>
                    <a:pt x="608693" y="705189"/>
                  </a:lnTo>
                  <a:lnTo>
                    <a:pt x="654421" y="727820"/>
                  </a:lnTo>
                  <a:lnTo>
                    <a:pt x="701275" y="749624"/>
                  </a:lnTo>
                  <a:lnTo>
                    <a:pt x="749196" y="770568"/>
                  </a:lnTo>
                  <a:lnTo>
                    <a:pt x="798127" y="790619"/>
                  </a:lnTo>
                  <a:lnTo>
                    <a:pt x="848010" y="809744"/>
                  </a:lnTo>
                  <a:lnTo>
                    <a:pt x="898785" y="827910"/>
                  </a:lnTo>
                  <a:lnTo>
                    <a:pt x="950396" y="845084"/>
                  </a:lnTo>
                  <a:lnTo>
                    <a:pt x="1002784" y="861232"/>
                  </a:lnTo>
                  <a:lnTo>
                    <a:pt x="1055891" y="876322"/>
                  </a:lnTo>
                  <a:lnTo>
                    <a:pt x="1109658" y="890321"/>
                  </a:lnTo>
                  <a:lnTo>
                    <a:pt x="1164029" y="903195"/>
                  </a:lnTo>
                  <a:lnTo>
                    <a:pt x="1218944" y="914912"/>
                  </a:lnTo>
                  <a:lnTo>
                    <a:pt x="1274345" y="925439"/>
                  </a:lnTo>
                  <a:lnTo>
                    <a:pt x="1330175" y="934741"/>
                  </a:lnTo>
                  <a:lnTo>
                    <a:pt x="1386375" y="942787"/>
                  </a:lnTo>
                  <a:lnTo>
                    <a:pt x="1442887" y="949543"/>
                  </a:lnTo>
                  <a:lnTo>
                    <a:pt x="1499654" y="954976"/>
                  </a:lnTo>
                </a:path>
              </a:pathLst>
            </a:custGeom>
            <a:ln w="76200">
              <a:solidFill>
                <a:srgbClr val="0084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6">
              <a:extLst>
                <a:ext uri="{FF2B5EF4-FFF2-40B4-BE49-F238E27FC236}">
                  <a16:creationId xmlns:a16="http://schemas.microsoft.com/office/drawing/2014/main" xmlns="" id="{5D95BD79-012D-4962-9FBE-BD5D804529EA}"/>
                </a:ext>
              </a:extLst>
            </p:cNvPr>
            <p:cNvSpPr/>
            <p:nvPr/>
          </p:nvSpPr>
          <p:spPr>
            <a:xfrm>
              <a:off x="3186658" y="4852687"/>
              <a:ext cx="233679" cy="228600"/>
            </a:xfrm>
            <a:custGeom>
              <a:avLst/>
              <a:gdLst/>
              <a:ahLst/>
              <a:cxnLst/>
              <a:rect l="l" t="t" r="r" b="b"/>
              <a:pathLst>
                <a:path w="233679" h="228600">
                  <a:moveTo>
                    <a:pt x="9639" y="0"/>
                  </a:moveTo>
                  <a:lnTo>
                    <a:pt x="0" y="228396"/>
                  </a:lnTo>
                  <a:lnTo>
                    <a:pt x="233210" y="123837"/>
                  </a:lnTo>
                  <a:lnTo>
                    <a:pt x="9639" y="0"/>
                  </a:lnTo>
                  <a:close/>
                </a:path>
              </a:pathLst>
            </a:custGeom>
            <a:solidFill>
              <a:srgbClr val="008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7">
              <a:extLst>
                <a:ext uri="{FF2B5EF4-FFF2-40B4-BE49-F238E27FC236}">
                  <a16:creationId xmlns:a16="http://schemas.microsoft.com/office/drawing/2014/main" xmlns="" id="{7D966A34-6079-43D3-BB63-E147CCBC5BD4}"/>
                </a:ext>
              </a:extLst>
            </p:cNvPr>
            <p:cNvSpPr/>
            <p:nvPr/>
          </p:nvSpPr>
          <p:spPr>
            <a:xfrm>
              <a:off x="6874763" y="4363211"/>
              <a:ext cx="1248155" cy="8290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8">
              <a:extLst>
                <a:ext uri="{FF2B5EF4-FFF2-40B4-BE49-F238E27FC236}">
                  <a16:creationId xmlns:a16="http://schemas.microsoft.com/office/drawing/2014/main" xmlns="" id="{9221D054-DD9E-40CE-9A25-47EFB7CAC7F0}"/>
                </a:ext>
              </a:extLst>
            </p:cNvPr>
            <p:cNvSpPr/>
            <p:nvPr/>
          </p:nvSpPr>
          <p:spPr>
            <a:xfrm>
              <a:off x="949451" y="4363211"/>
              <a:ext cx="1248155" cy="8290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xmlns="" id="{C51BFC69-1EE8-4A5D-ADC7-C09AA6F52FCC}"/>
                </a:ext>
              </a:extLst>
            </p:cNvPr>
            <p:cNvSpPr/>
            <p:nvPr/>
          </p:nvSpPr>
          <p:spPr>
            <a:xfrm>
              <a:off x="4309871" y="3674363"/>
              <a:ext cx="374903" cy="5135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xmlns="" id="{43FB7B16-E492-4E18-B0DC-93A63AA1922A}"/>
                </a:ext>
              </a:extLst>
            </p:cNvPr>
            <p:cNvSpPr/>
            <p:nvPr/>
          </p:nvSpPr>
          <p:spPr>
            <a:xfrm>
              <a:off x="6274307" y="3948683"/>
              <a:ext cx="371855" cy="5135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xmlns="" id="{EE80490A-267F-4CFD-BBF8-BBA527BCF8B7}"/>
                </a:ext>
              </a:extLst>
            </p:cNvPr>
            <p:cNvSpPr txBox="1"/>
            <p:nvPr/>
          </p:nvSpPr>
          <p:spPr>
            <a:xfrm>
              <a:off x="2434497" y="2153267"/>
              <a:ext cx="4011929" cy="23185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327785" marR="1266825" indent="127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303030"/>
                  </a:solidFill>
                  <a:latin typeface="Arial"/>
                  <a:cs typeface="Arial"/>
                </a:rPr>
                <a:t>6,4 </a:t>
              </a:r>
              <a:r>
                <a:rPr sz="1800" b="1" dirty="0">
                  <a:solidFill>
                    <a:srgbClr val="303030"/>
                  </a:solidFill>
                  <a:latin typeface="Arial"/>
                  <a:cs typeface="Arial"/>
                </a:rPr>
                <a:t>Mio. €  L</a:t>
              </a:r>
              <a:r>
                <a:rPr sz="1800" b="1" spc="-10" dirty="0">
                  <a:solidFill>
                    <a:srgbClr val="303030"/>
                  </a:solidFill>
                  <a:latin typeface="Arial"/>
                  <a:cs typeface="Arial"/>
                </a:rPr>
                <a:t>a</a:t>
              </a:r>
              <a:r>
                <a:rPr sz="1800" b="1" dirty="0">
                  <a:solidFill>
                    <a:srgbClr val="303030"/>
                  </a:solidFill>
                  <a:latin typeface="Arial"/>
                  <a:cs typeface="Arial"/>
                </a:rPr>
                <a:t>nd</a:t>
              </a:r>
              <a:r>
                <a:rPr sz="1800" b="1" spc="-15" dirty="0">
                  <a:solidFill>
                    <a:srgbClr val="303030"/>
                  </a:solidFill>
                  <a:latin typeface="Arial"/>
                  <a:cs typeface="Arial"/>
                </a:rPr>
                <a:t>es</a:t>
              </a:r>
              <a:r>
                <a:rPr sz="1800" b="1" spc="-10" dirty="0">
                  <a:solidFill>
                    <a:srgbClr val="303030"/>
                  </a:solidFill>
                  <a:latin typeface="Arial"/>
                  <a:cs typeface="Arial"/>
                </a:rPr>
                <a:t>m</a:t>
              </a:r>
              <a:r>
                <a:rPr sz="1800" b="1" dirty="0">
                  <a:solidFill>
                    <a:srgbClr val="303030"/>
                  </a:solidFill>
                  <a:latin typeface="Arial"/>
                  <a:cs typeface="Arial"/>
                </a:rPr>
                <a:t>i</a:t>
              </a:r>
              <a:r>
                <a:rPr sz="1800" b="1" spc="-5" dirty="0">
                  <a:solidFill>
                    <a:srgbClr val="303030"/>
                  </a:solidFill>
                  <a:latin typeface="Arial"/>
                  <a:cs typeface="Arial"/>
                </a:rPr>
                <a:t>tt</a:t>
              </a:r>
              <a:r>
                <a:rPr sz="1800" b="1" spc="-15" dirty="0">
                  <a:solidFill>
                    <a:srgbClr val="303030"/>
                  </a:solidFill>
                  <a:latin typeface="Arial"/>
                  <a:cs typeface="Arial"/>
                </a:rPr>
                <a:t>el  </a:t>
              </a:r>
              <a:r>
                <a:rPr sz="1800" spc="-5" dirty="0">
                  <a:solidFill>
                    <a:srgbClr val="303030"/>
                  </a:solidFill>
                  <a:latin typeface="Arial"/>
                  <a:cs typeface="Arial"/>
                </a:rPr>
                <a:t>für Projekte</a:t>
              </a:r>
              <a:r>
                <a:rPr sz="1800" spc="-80" dirty="0">
                  <a:solidFill>
                    <a:srgbClr val="303030"/>
                  </a:solidFill>
                  <a:latin typeface="Arial"/>
                  <a:cs typeface="Arial"/>
                </a:rPr>
                <a:t> </a:t>
              </a:r>
              <a:r>
                <a:rPr sz="1800" spc="-5" dirty="0">
                  <a:solidFill>
                    <a:srgbClr val="303030"/>
                  </a:solidFill>
                  <a:latin typeface="Arial"/>
                  <a:cs typeface="Arial"/>
                </a:rPr>
                <a:t>in  </a:t>
              </a: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2019/20</a:t>
              </a:r>
              <a:endParaRPr sz="18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2300" dirty="0">
                <a:latin typeface="Times New Roman"/>
                <a:cs typeface="Times New Roman"/>
              </a:endParaRPr>
            </a:p>
            <a:p>
              <a:pPr marL="12700" marR="5080" indent="-1270" algn="ctr">
                <a:lnSpc>
                  <a:spcPct val="100000"/>
                </a:lnSpc>
              </a:pPr>
              <a:r>
                <a:rPr sz="1800" spc="-5" dirty="0">
                  <a:solidFill>
                    <a:srgbClr val="303030"/>
                  </a:solidFill>
                  <a:latin typeface="Arial"/>
                  <a:cs typeface="Arial"/>
                </a:rPr>
                <a:t>Zur Unterstützung </a:t>
              </a:r>
              <a:r>
                <a:rPr sz="1800" spc="-15" dirty="0">
                  <a:solidFill>
                    <a:srgbClr val="303030"/>
                  </a:solidFill>
                  <a:latin typeface="Arial"/>
                  <a:cs typeface="Arial"/>
                </a:rPr>
                <a:t>der  </a:t>
              </a:r>
              <a:r>
                <a:rPr sz="1800" spc="-5" dirty="0">
                  <a:solidFill>
                    <a:srgbClr val="303030"/>
                  </a:solidFill>
                  <a:latin typeface="Arial"/>
                  <a:cs typeface="Arial"/>
                </a:rPr>
                <a:t>Aufbruchstimmung in </a:t>
              </a: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den Revieren, bis  die Maßnahmen des Bundes</a:t>
              </a:r>
              <a:r>
                <a:rPr sz="1800" spc="60" dirty="0">
                  <a:solidFill>
                    <a:srgbClr val="303030"/>
                  </a:solidFill>
                  <a:latin typeface="Arial"/>
                  <a:cs typeface="Arial"/>
                </a:rPr>
                <a:t> </a:t>
              </a:r>
              <a:r>
                <a:rPr sz="1800" spc="-10" dirty="0">
                  <a:solidFill>
                    <a:srgbClr val="303030"/>
                  </a:solidFill>
                  <a:latin typeface="Arial"/>
                  <a:cs typeface="Arial"/>
                </a:rPr>
                <a:t>greifen.</a:t>
              </a:r>
              <a:endParaRPr sz="18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59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3F2CE57-DF55-4E77-8E02-9CC28A1E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Hoyerswerda, 08.05.2019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7171ED4-6D71-468A-A6ED-4698A628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Konferenz Industriekultur –</a:t>
            </a:r>
          </a:p>
          <a:p>
            <a:r>
              <a:rPr lang="de-DE"/>
              <a:t>Chancen für europäische und regionale Entwicklung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0567E51-0572-46E6-9EA1-41E66789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B82-73B6-4382-9800-EA0C896480CD}" type="slidenum">
              <a:rPr lang="de-DE" smtClean="0"/>
              <a:t>12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6102985B-A052-4753-ACE5-7C5160753998}"/>
              </a:ext>
            </a:extLst>
          </p:cNvPr>
          <p:cNvSpPr/>
          <p:nvPr/>
        </p:nvSpPr>
        <p:spPr>
          <a:xfrm>
            <a:off x="383718" y="1188041"/>
            <a:ext cx="7572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/>
              <a:t>Mitmach-Fonds Sachsen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xmlns="" id="{4C50EC8F-8AB0-428D-A19C-88BB3C51B114}"/>
              </a:ext>
            </a:extLst>
          </p:cNvPr>
          <p:cNvSpPr txBox="1"/>
          <p:nvPr/>
        </p:nvSpPr>
        <p:spPr>
          <a:xfrm>
            <a:off x="425450" y="1827551"/>
            <a:ext cx="7129145" cy="1163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marR="5080" indent="-255588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Innovative Maßnahme, um die Bürger und Vereine in den </a:t>
            </a:r>
            <a:r>
              <a:rPr sz="1600" spc="-5" dirty="0" err="1">
                <a:solidFill>
                  <a:srgbClr val="303030"/>
                </a:solidFill>
                <a:latin typeface="Arial"/>
                <a:cs typeface="Arial"/>
              </a:rPr>
              <a:t>beiden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303030"/>
                </a:solidFill>
                <a:latin typeface="Arial"/>
                <a:cs typeface="Arial"/>
              </a:rPr>
              <a:t>Regionen</a:t>
            </a:r>
            <a:endParaRPr lang="de-DE" sz="1600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065" marR="5080">
              <a:lnSpc>
                <a:spcPct val="100000"/>
              </a:lnSpc>
              <a:spcBef>
                <a:spcPts val="95"/>
              </a:spcBef>
              <a:tabLst>
                <a:tab pos="266700" algn="l"/>
                <a:tab pos="366713" algn="l"/>
              </a:tabLst>
            </a:pPr>
            <a:r>
              <a:rPr lang="de-DE" sz="1600" spc="-5" dirty="0">
                <a:solidFill>
                  <a:srgbClr val="303030"/>
                </a:solidFill>
                <a:latin typeface="Arial"/>
                <a:cs typeface="Arial"/>
              </a:rPr>
              <a:t>	</a:t>
            </a:r>
            <a:r>
              <a:rPr sz="1600" spc="-5" dirty="0" err="1">
                <a:solidFill>
                  <a:srgbClr val="303030"/>
                </a:solidFill>
                <a:latin typeface="Arial"/>
                <a:cs typeface="Arial"/>
              </a:rPr>
              <a:t>anzusprechen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und sich für die Strukturentwicklung zu</a:t>
            </a:r>
            <a:r>
              <a:rPr sz="1600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engagieren.</a:t>
            </a:r>
            <a:endParaRPr sz="16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sz="1600" spc="-5" dirty="0" err="1">
                <a:solidFill>
                  <a:srgbClr val="303030"/>
                </a:solidFill>
                <a:latin typeface="Arial"/>
                <a:cs typeface="Arial"/>
              </a:rPr>
              <a:t>Bewerbungsfrist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für den Mitmachfonds Sachsen am 15. April</a:t>
            </a:r>
            <a:r>
              <a:rPr sz="1600" spc="1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beendet.</a:t>
            </a:r>
            <a:endParaRPr sz="16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7665" algn="l"/>
              </a:tabLst>
            </a:pPr>
            <a:r>
              <a:rPr sz="1600" spc="-10" dirty="0" err="1">
                <a:solidFill>
                  <a:srgbClr val="303030"/>
                </a:solidFill>
                <a:latin typeface="Arial"/>
                <a:cs typeface="Arial"/>
              </a:rPr>
              <a:t>Große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Resonanz, insgesamt über 1.500 Bewerbungen /</a:t>
            </a:r>
            <a:r>
              <a:rPr sz="1600" spc="114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Projektideen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xmlns="" id="{05662F6D-43AE-462A-B4A2-C40F03972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39468"/>
              </p:ext>
            </p:extLst>
          </p:nvPr>
        </p:nvGraphicFramePr>
        <p:xfrm>
          <a:off x="457200" y="3086581"/>
          <a:ext cx="8423909" cy="3165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3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7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3095">
                <a:tc>
                  <a:txBody>
                    <a:bodyPr/>
                    <a:lstStyle/>
                    <a:p>
                      <a:pPr marL="79375" marR="97155">
                        <a:lnSpc>
                          <a:spcPts val="1910"/>
                        </a:lnSpc>
                        <a:spcBef>
                          <a:spcPts val="60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rie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eic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hnung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Wettbewerbs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44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914"/>
                        </a:lnSpc>
                        <a:spcBef>
                          <a:spcPts val="53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Lausitzer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Revier: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ts val="1914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Insgesamt 996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Projektideen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444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113664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Mitteldeutsches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Revier: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Insgesamt 512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Projektideen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4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„ReWIR“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44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600" spc="-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453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9CF"/>
                    </a:solidFill>
                  </a:tcPr>
                </a:tc>
                <a:tc>
                  <a:txBody>
                    <a:bodyPr/>
                    <a:lstStyle/>
                    <a:p>
                      <a:pPr marR="763905"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lang="de-DE" sz="1600" spc="-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            </a:t>
                      </a:r>
                      <a:r>
                        <a:rPr sz="1600" spc="-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248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„Zukunft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MINT-Preis“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44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600" spc="-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309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E9"/>
                    </a:solidFill>
                  </a:tcPr>
                </a:tc>
                <a:tc>
                  <a:txBody>
                    <a:bodyPr/>
                    <a:lstStyle/>
                    <a:p>
                      <a:pPr marR="763905"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lang="de-DE" sz="1600" spc="-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            </a:t>
                      </a:r>
                      <a:r>
                        <a:rPr sz="1600" spc="-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198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„Mobilitätspreis“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44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600" spc="-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92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0419" indent="0" algn="ctr">
                        <a:lnSpc>
                          <a:spcPct val="100000"/>
                        </a:lnSpc>
                        <a:spcBef>
                          <a:spcPts val="1480"/>
                        </a:spcBef>
                        <a:tabLst>
                          <a:tab pos="2690813" algn="l"/>
                        </a:tabLst>
                      </a:pPr>
                      <a:r>
                        <a:rPr lang="de-DE" sz="1600" spc="-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              </a:t>
                      </a:r>
                      <a:r>
                        <a:rPr sz="1600" spc="-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66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 marL="79375" marR="531495">
                        <a:lnSpc>
                          <a:spcPts val="1910"/>
                        </a:lnSpc>
                        <a:spcBef>
                          <a:spcPts val="60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„Lausitz –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lebendige  Zweisprachigkeit“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44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600" spc="-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142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600" spc="-1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---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69B3E7D4-8322-492C-BCDF-D53A18C4D3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t="9401" r="4653" b="37400"/>
          <a:stretch/>
        </p:blipFill>
        <p:spPr>
          <a:xfrm>
            <a:off x="467544" y="449837"/>
            <a:ext cx="2263726" cy="7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„Konferenz der Regionalentwicklung“ 2016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Riesa, </a:t>
            </a:r>
            <a:fld id="{AA3B9676-66B8-4166-B7DB-EA08B4949767}" type="datetime1">
              <a:rPr lang="de-DE" smtClean="0"/>
              <a:t>20.05.2019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7"/>
          <a:stretch/>
        </p:blipFill>
        <p:spPr>
          <a:xfrm>
            <a:off x="4572000" y="4464496"/>
            <a:ext cx="4572000" cy="24208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6"/>
          <a:stretch/>
        </p:blipFill>
        <p:spPr>
          <a:xfrm>
            <a:off x="0" y="4320479"/>
            <a:ext cx="4572000" cy="2564904"/>
          </a:xfrm>
          <a:prstGeom prst="rect">
            <a:avLst/>
          </a:prstGeom>
        </p:spPr>
      </p:pic>
      <p:pic>
        <p:nvPicPr>
          <p:cNvPr id="4" name="Picture 4" descr="WelleOb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/>
          <a:stretch>
            <a:fillRect/>
          </a:stretch>
        </p:blipFill>
        <p:spPr bwMode="auto">
          <a:xfrm>
            <a:off x="0" y="2156957"/>
            <a:ext cx="914400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940797" y="20608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Vielen Dank!</a:t>
            </a:r>
            <a:endParaRPr lang="de-DE" sz="3600" b="1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B82-73B6-4382-9800-EA0C896480C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6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E6A5D57-61AD-4D16-A798-791C5B93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Hoyerswerda, 08.05.2019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7EAF671-C10C-4436-AC88-2ECC5351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Konferenz Industriekultur –</a:t>
            </a:r>
          </a:p>
          <a:p>
            <a:r>
              <a:rPr lang="de-DE"/>
              <a:t>Chancen für europäische und regionale Entwicklung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F49CDBA-AE82-4537-8B7F-D464EE24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B82-73B6-4382-9800-EA0C896480CD}" type="slidenum">
              <a:rPr lang="de-DE" smtClean="0"/>
              <a:t>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CD692C5A-B04D-42F9-93AA-05E174701466}"/>
              </a:ext>
            </a:extLst>
          </p:cNvPr>
          <p:cNvSpPr txBox="1"/>
          <p:nvPr/>
        </p:nvSpPr>
        <p:spPr>
          <a:xfrm>
            <a:off x="323528" y="1124744"/>
            <a:ext cx="8246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Überblick: Förderrichtlinien mit Bezug zur Regionalentwicklung im Freistaat 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xmlns="" id="{3C012340-45C9-44BB-A25B-CA543010E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139837"/>
              </p:ext>
            </p:extLst>
          </p:nvPr>
        </p:nvGraphicFramePr>
        <p:xfrm>
          <a:off x="179512" y="1628800"/>
          <a:ext cx="85072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E1E11A84-7F70-424D-ABDD-926D8927C57E}"/>
              </a:ext>
            </a:extLst>
          </p:cNvPr>
          <p:cNvSpPr/>
          <p:nvPr/>
        </p:nvSpPr>
        <p:spPr>
          <a:xfrm>
            <a:off x="346880" y="1556792"/>
            <a:ext cx="8352928" cy="47525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0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B3AEB8C7-5B84-40B1-9F87-3971419AF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14399"/>
            <a:ext cx="8229600" cy="685801"/>
          </a:xfrm>
        </p:spPr>
        <p:txBody>
          <a:bodyPr>
            <a:noAutofit/>
          </a:bodyPr>
          <a:lstStyle/>
          <a:p>
            <a:pPr algn="l"/>
            <a:r>
              <a:rPr lang="de-DE" sz="3600" b="1" dirty="0"/>
              <a:t>FR-Regio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3C4F4D2-3416-43C3-AC39-121BE8E7D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Schwerpunkt I: Vernetzung </a:t>
            </a:r>
          </a:p>
          <a:p>
            <a:r>
              <a:rPr lang="de-DE" sz="2800" dirty="0"/>
              <a:t>Schwerpunkt II: Konzepte, Strategien</a:t>
            </a:r>
          </a:p>
          <a:p>
            <a:r>
              <a:rPr lang="de-DE" sz="2800" dirty="0"/>
              <a:t>Seit 2019 auch investive Regelförderung möglich</a:t>
            </a:r>
          </a:p>
          <a:p>
            <a:r>
              <a:rPr lang="de-DE" sz="2800" dirty="0"/>
              <a:t>Mittel 2020 (Anmeldeschluss: 30.10.2019)</a:t>
            </a:r>
          </a:p>
          <a:p>
            <a:pPr lvl="1"/>
            <a:r>
              <a:rPr lang="de-DE" sz="2400" dirty="0"/>
              <a:t>750.000,00 Euro nichtinvestive Mittel</a:t>
            </a:r>
          </a:p>
          <a:p>
            <a:pPr lvl="1"/>
            <a:r>
              <a:rPr lang="de-DE" sz="2400" dirty="0"/>
              <a:t>680.000,00 Euro investive Mittel (teilw. schon gebunden)</a:t>
            </a:r>
          </a:p>
          <a:p>
            <a:r>
              <a:rPr lang="de-DE" sz="2800" dirty="0"/>
              <a:t>seit Bestehen der FR-Regio 1998 wurden </a:t>
            </a:r>
            <a:r>
              <a:rPr lang="de-DE" sz="2800" b="1" dirty="0"/>
              <a:t>ca. 580 Projekte</a:t>
            </a:r>
            <a:r>
              <a:rPr lang="de-DE" sz="2800" dirty="0"/>
              <a:t> mit einem Fördervolumen von rd. 37 mio. Euro gefördert.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55A476D-F0F3-4BF9-B16A-8E2EE9B7B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Hoyerswerda, 08.05.2019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87FB1AD-33D4-423F-B800-3FF23E67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Konferenz Industriekultur –</a:t>
            </a:r>
          </a:p>
          <a:p>
            <a:r>
              <a:rPr lang="de-DE"/>
              <a:t>Chancen für europäische und regionale Entwicklung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0F52341-6898-484C-8ABB-C1C5EDC1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B82-73B6-4382-9800-EA0C896480C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86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0CC8D868-0525-4313-85C3-46728B9CB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59024"/>
            <a:ext cx="7992888" cy="685800"/>
          </a:xfrm>
        </p:spPr>
        <p:txBody>
          <a:bodyPr>
            <a:noAutofit/>
          </a:bodyPr>
          <a:lstStyle/>
          <a:p>
            <a:pPr algn="l"/>
            <a:r>
              <a:rPr lang="de-DE" sz="3200" b="1" dirty="0"/>
              <a:t>Evaluierung abgeschlossen 02/2019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6E3B030-8730-43F1-A039-0CC5E009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55365"/>
            <a:ext cx="8712968" cy="4309939"/>
          </a:xfrm>
        </p:spPr>
        <p:txBody>
          <a:bodyPr>
            <a:normAutofit fontScale="92500"/>
          </a:bodyPr>
          <a:lstStyle/>
          <a:p>
            <a:r>
              <a:rPr lang="de-DE" sz="2800" dirty="0"/>
              <a:t>gutes Instrument zur Sicherung der Daseinsvorsorge (93 %)</a:t>
            </a:r>
          </a:p>
          <a:p>
            <a:r>
              <a:rPr lang="de-DE" sz="2800" dirty="0"/>
              <a:t>häufigster Fördergegenstand: Tourismus</a:t>
            </a:r>
          </a:p>
          <a:p>
            <a:r>
              <a:rPr lang="de-DE" sz="2800" dirty="0"/>
              <a:t>FR-Regio hat hohe Wirkungsorientierung</a:t>
            </a:r>
          </a:p>
          <a:p>
            <a:r>
              <a:rPr lang="de-DE" sz="2800" dirty="0"/>
              <a:t>Einbindung der regionalen Planungsverbände in die Antragsentwicklung hat sich bewährt</a:t>
            </a:r>
          </a:p>
          <a:p>
            <a:r>
              <a:rPr lang="de-DE" sz="2800" dirty="0"/>
              <a:t>Stärke der FR-Regio ist die </a:t>
            </a:r>
            <a:r>
              <a:rPr lang="de-DE" sz="2800" b="1" dirty="0"/>
              <a:t>Offenheit</a:t>
            </a:r>
            <a:r>
              <a:rPr lang="de-DE" sz="2800" dirty="0"/>
              <a:t> der Fördergegenstände </a:t>
            </a:r>
          </a:p>
          <a:p>
            <a:r>
              <a:rPr lang="de-DE" sz="2800" dirty="0"/>
              <a:t>Bedarf an einer regelhaften Bereitstellung von Mitteln für investive Projekte ist hoch</a:t>
            </a:r>
          </a:p>
          <a:p>
            <a:pPr lvl="1"/>
            <a:r>
              <a:rPr lang="de-DE" sz="2400" dirty="0"/>
              <a:t>bereits umgesetzt durch Bereitstellung investiver Mittel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ED795AC-D5EB-4E07-BDA6-F244C79C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Hoyerswerda, 08.05.2019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30F09D2-053D-4F99-B008-CA6F8E86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Konferenz Industriekultur –</a:t>
            </a:r>
          </a:p>
          <a:p>
            <a:r>
              <a:rPr lang="de-DE"/>
              <a:t>Chancen für europäische und regionale Entwicklung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1D89558-1975-49D7-9CDC-3A185988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B82-73B6-4382-9800-EA0C896480C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98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432539C-B253-4984-B605-A24FF514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Hoyerswerda, 08.05.2019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DBBD43C-99B6-40D4-91A8-5DC4304B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Konferenz Industriekultur –</a:t>
            </a:r>
          </a:p>
          <a:p>
            <a:r>
              <a:rPr lang="de-DE"/>
              <a:t>Chancen für europäische und regionale Entwicklung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907F1DF-0DFF-4C67-9D9C-346DB9DA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B82-73B6-4382-9800-EA0C896480CD}" type="slidenum">
              <a:rPr lang="de-DE" smtClean="0"/>
              <a:t>5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xmlns="" id="{7FD07191-72EE-4050-AAAB-99A5BB23457B}"/>
              </a:ext>
            </a:extLst>
          </p:cNvPr>
          <p:cNvSpPr txBox="1">
            <a:spLocks/>
          </p:cNvSpPr>
          <p:nvPr/>
        </p:nvSpPr>
        <p:spPr>
          <a:xfrm>
            <a:off x="457200" y="4221088"/>
            <a:ext cx="8229600" cy="190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>
                <a:solidFill>
                  <a:schemeClr val="tx1"/>
                </a:solidFill>
              </a:rPr>
              <a:t>Zahlen…</a:t>
            </a:r>
          </a:p>
          <a:p>
            <a:pPr lvl="1"/>
            <a:r>
              <a:rPr lang="de-DE" sz="2000" dirty="0">
                <a:solidFill>
                  <a:schemeClr val="tx1"/>
                </a:solidFill>
              </a:rPr>
              <a:t>Seit 1991 rd. 5 Milliarden Euro für sächsische Gemeinden</a:t>
            </a:r>
          </a:p>
          <a:p>
            <a:pPr lvl="1"/>
            <a:r>
              <a:rPr lang="de-DE" sz="2000" dirty="0">
                <a:solidFill>
                  <a:schemeClr val="tx1"/>
                </a:solidFill>
              </a:rPr>
              <a:t>davon 58 </a:t>
            </a:r>
            <a:r>
              <a:rPr lang="de-DE" sz="2000" dirty="0" err="1">
                <a:solidFill>
                  <a:schemeClr val="tx1"/>
                </a:solidFill>
              </a:rPr>
              <a:t>mio</a:t>
            </a:r>
            <a:r>
              <a:rPr lang="de-DE" sz="2000" dirty="0">
                <a:solidFill>
                  <a:schemeClr val="tx1"/>
                </a:solidFill>
              </a:rPr>
              <a:t> für Programm „Kleine Städte und Gemeinden“</a:t>
            </a:r>
          </a:p>
          <a:p>
            <a:pPr lvl="1"/>
            <a:r>
              <a:rPr lang="de-DE" sz="2000" dirty="0">
                <a:solidFill>
                  <a:schemeClr val="tx1"/>
                </a:solidFill>
              </a:rPr>
              <a:t>davon 1,57 </a:t>
            </a:r>
            <a:r>
              <a:rPr lang="de-DE" sz="2000" dirty="0" err="1">
                <a:solidFill>
                  <a:schemeClr val="tx1"/>
                </a:solidFill>
              </a:rPr>
              <a:t>mio</a:t>
            </a:r>
            <a:r>
              <a:rPr lang="de-DE" sz="2000" dirty="0">
                <a:solidFill>
                  <a:schemeClr val="tx1"/>
                </a:solidFill>
              </a:rPr>
              <a:t> für </a:t>
            </a:r>
            <a:r>
              <a:rPr lang="de-DE" sz="2000" dirty="0" err="1">
                <a:solidFill>
                  <a:schemeClr val="tx1"/>
                </a:solidFill>
              </a:rPr>
              <a:t>Knappenrode</a:t>
            </a:r>
            <a:r>
              <a:rPr lang="de-DE" sz="2000" dirty="0">
                <a:solidFill>
                  <a:schemeClr val="tx1"/>
                </a:solidFill>
              </a:rPr>
              <a:t> zur Anpassung des Wohnungsbestandes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32661B8E-A25A-4CA5-A05C-9E71F43848DD}"/>
              </a:ext>
            </a:extLst>
          </p:cNvPr>
          <p:cNvSpPr txBox="1"/>
          <p:nvPr/>
        </p:nvSpPr>
        <p:spPr>
          <a:xfrm>
            <a:off x="2411760" y="1556792"/>
            <a:ext cx="5760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Aktive Programme</a:t>
            </a:r>
          </a:p>
          <a:p>
            <a:pPr lvl="1"/>
            <a:r>
              <a:rPr lang="de-DE" sz="2000" dirty="0"/>
              <a:t>„Stadtumbau“ </a:t>
            </a:r>
          </a:p>
          <a:p>
            <a:pPr lvl="1"/>
            <a:r>
              <a:rPr lang="de-DE" sz="2000" dirty="0"/>
              <a:t>„Aktive Stadt- und Ortsteilzentren“ </a:t>
            </a:r>
          </a:p>
          <a:p>
            <a:pPr lvl="1"/>
            <a:r>
              <a:rPr lang="de-DE" sz="2000" dirty="0"/>
              <a:t>„Städtebaulicher Denkmalschutz“ </a:t>
            </a:r>
          </a:p>
          <a:p>
            <a:pPr lvl="1"/>
            <a:r>
              <a:rPr lang="de-DE" sz="2000" dirty="0"/>
              <a:t>„Soziale Stadt“ </a:t>
            </a:r>
          </a:p>
          <a:p>
            <a:pPr lvl="1"/>
            <a:r>
              <a:rPr lang="de-DE" sz="2000" dirty="0"/>
              <a:t>„Kleine Städte und Gemeinden“</a:t>
            </a:r>
          </a:p>
          <a:p>
            <a:pPr lvl="1"/>
            <a:r>
              <a:rPr lang="de-DE" sz="2000" dirty="0"/>
              <a:t>„Zukunft Stadtgrün“ </a:t>
            </a:r>
          </a:p>
          <a:p>
            <a:endParaRPr lang="de-DE" dirty="0"/>
          </a:p>
        </p:txBody>
      </p:sp>
      <p:pic>
        <p:nvPicPr>
          <p:cNvPr id="1026" name="Picture 2" descr="M:\Desktop\staedtebaufoerderung_logo_rdax_154x1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190707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4D05716E-F0ED-445B-A255-CA59EFC8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/>
              <a:t>Aufruf  SMUL Programm „Regionalbudget im ländlichen Raum 2019“ vom 18. April 2019</a:t>
            </a:r>
          </a:p>
          <a:p>
            <a:pPr lvl="1"/>
            <a:r>
              <a:rPr lang="de-DE" sz="2600" dirty="0"/>
              <a:t>Förderfähig: Regionalbudgets gemäß RL LE/2014, Teil II Abs. 3, Buchstabe </a:t>
            </a:r>
            <a:r>
              <a:rPr lang="de-DE" sz="2600" dirty="0" err="1"/>
              <a:t>gg</a:t>
            </a:r>
            <a:endParaRPr lang="de-DE" sz="2600" dirty="0"/>
          </a:p>
          <a:p>
            <a:pPr lvl="1"/>
            <a:r>
              <a:rPr lang="de-DE" sz="2600" dirty="0"/>
              <a:t>2,7 Millionen Euro für 2019</a:t>
            </a:r>
          </a:p>
          <a:p>
            <a:pPr lvl="1"/>
            <a:r>
              <a:rPr lang="de-DE" sz="2600" b="1" dirty="0"/>
              <a:t>Kleinprojekte bis 20.000 Euro brutto/ Letztempfänger</a:t>
            </a:r>
          </a:p>
          <a:p>
            <a:pPr lvl="2"/>
            <a:r>
              <a:rPr lang="de-DE" sz="2200" b="1" dirty="0"/>
              <a:t>max. 80 % förderfähige Gesamtausgaben</a:t>
            </a:r>
          </a:p>
          <a:p>
            <a:pPr lvl="1"/>
            <a:r>
              <a:rPr lang="de-DE" sz="2600" dirty="0"/>
              <a:t>LAG bis 90T EW: 150.000 €, darüber 200.000 €</a:t>
            </a:r>
          </a:p>
          <a:p>
            <a:pPr marL="457200" lvl="1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dirty="0">
                <a:solidFill>
                  <a:srgbClr val="FF0000"/>
                </a:solidFill>
              </a:rPr>
              <a:t>Antragstellung bis 31. Mai 2019 möglich</a:t>
            </a:r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934F3A1-15B1-440B-9249-6553E5D1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Hoyerswerda, 08.05.2019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BD8E495-2A11-44E9-A8FF-784B098A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Konferenz Industriekultur –</a:t>
            </a:r>
          </a:p>
          <a:p>
            <a:r>
              <a:rPr lang="de-DE"/>
              <a:t>Chancen für europäische und regionale Entwicklung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FA0131B-55B7-4323-A373-3BD63ECB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B82-73B6-4382-9800-EA0C896480CD}" type="slidenum">
              <a:rPr lang="de-DE" smtClean="0"/>
              <a:t>6</a:t>
            </a:fld>
            <a:endParaRPr lang="de-DE"/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xmlns="" id="{63E3C491-664C-41DE-B804-BCE78EE3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79"/>
            <a:ext cx="2520280" cy="720081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RL LE/2014</a:t>
            </a:r>
          </a:p>
        </p:txBody>
      </p:sp>
    </p:spTree>
    <p:extLst>
      <p:ext uri="{BB962C8B-B14F-4D97-AF65-F5344CB8AC3E}">
        <p14:creationId xmlns:p14="http://schemas.microsoft.com/office/powerpoint/2010/main" val="111793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4">
            <a:extLst>
              <a:ext uri="{FF2B5EF4-FFF2-40B4-BE49-F238E27FC236}">
                <a16:creationId xmlns:a16="http://schemas.microsoft.com/office/drawing/2014/main" xmlns="" id="{D2160CC6-08DB-4632-B72F-5339B16BB305}"/>
              </a:ext>
            </a:extLst>
          </p:cNvPr>
          <p:cNvSpPr txBox="1">
            <a:spLocks/>
          </p:cNvSpPr>
          <p:nvPr/>
        </p:nvSpPr>
        <p:spPr>
          <a:xfrm>
            <a:off x="233709" y="989856"/>
            <a:ext cx="8229600" cy="6389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/>
              <a:t>Programmgebiete europäische Zusammenarbeit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E548C08B-27CF-4952-96ED-7192E93B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/>
              <a:t>Hoyerswerda, 08.05.2019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EC984F4-9DDB-49CC-8F12-B56E87C8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4104456" cy="365125"/>
          </a:xfrm>
        </p:spPr>
        <p:txBody>
          <a:bodyPr/>
          <a:lstStyle/>
          <a:p>
            <a:r>
              <a:rPr lang="de-DE"/>
              <a:t>Konferenz Industriekultur –</a:t>
            </a:r>
          </a:p>
          <a:p>
            <a:r>
              <a:rPr lang="de-DE"/>
              <a:t>Chancen für europäische und regionale Entwicklung</a:t>
            </a:r>
            <a:endParaRPr lang="de-DE" dirty="0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xmlns="" id="{7D80887B-8128-49D3-A822-16282F366518}"/>
              </a:ext>
            </a:extLst>
          </p:cNvPr>
          <p:cNvSpPr txBox="1">
            <a:spLocks/>
          </p:cNvSpPr>
          <p:nvPr/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5BCB82-73B6-4382-9800-EA0C896480CD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xmlns="" id="{A08B0E66-F177-4E39-B7A6-AD965F5F2C01}"/>
              </a:ext>
            </a:extLst>
          </p:cNvPr>
          <p:cNvGrpSpPr/>
          <p:nvPr/>
        </p:nvGrpSpPr>
        <p:grpSpPr>
          <a:xfrm>
            <a:off x="361628" y="1696604"/>
            <a:ext cx="3646409" cy="4540708"/>
            <a:chOff x="361628" y="1696604"/>
            <a:chExt cx="3646409" cy="454070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xmlns="" id="{080DF57B-6CC5-4978-B066-636D8EB03C57}"/>
                </a:ext>
              </a:extLst>
            </p:cNvPr>
            <p:cNvSpPr/>
            <p:nvPr/>
          </p:nvSpPr>
          <p:spPr>
            <a:xfrm>
              <a:off x="361628" y="1696604"/>
              <a:ext cx="3646409" cy="359851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Picture 2" descr="J:\Regionalentwicklung\FR-Regio\Aktionsräume\2016_Aktionsraumkonferenz\Vorbereitung\Referenten\AL 4 Winter\DL_Karte InterregA.tiff">
              <a:extLst>
                <a:ext uri="{FF2B5EF4-FFF2-40B4-BE49-F238E27FC236}">
                  <a16:creationId xmlns:a16="http://schemas.microsoft.com/office/drawing/2014/main" xmlns="" id="{B0B3DCF9-F31E-4566-9360-54257C5222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" t="17017" r="11608" b="35567"/>
            <a:stretch/>
          </p:blipFill>
          <p:spPr bwMode="auto">
            <a:xfrm>
              <a:off x="404809" y="1700970"/>
              <a:ext cx="3603227" cy="3598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xmlns="" id="{672A9A50-4984-4829-A783-4CE23E80977F}"/>
                </a:ext>
              </a:extLst>
            </p:cNvPr>
            <p:cNvSpPr/>
            <p:nvPr/>
          </p:nvSpPr>
          <p:spPr>
            <a:xfrm rot="20147163">
              <a:off x="2571834" y="3492218"/>
              <a:ext cx="1410553" cy="8252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xmlns="" id="{986F27C6-58A2-4FFC-AD4E-94E1CABCAB37}"/>
                </a:ext>
              </a:extLst>
            </p:cNvPr>
            <p:cNvGrpSpPr/>
            <p:nvPr/>
          </p:nvGrpSpPr>
          <p:grpSpPr>
            <a:xfrm>
              <a:off x="443015" y="5309902"/>
              <a:ext cx="1477147" cy="927410"/>
              <a:chOff x="349491" y="5267304"/>
              <a:chExt cx="1271377" cy="787474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xmlns="" id="{84FF3CB8-3E22-47CC-B939-C2AB026216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491" y="5267304"/>
                <a:ext cx="1270181" cy="787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xmlns="" id="{ADD0D494-4180-4F60-929C-2F74B1EC9C57}"/>
                  </a:ext>
                </a:extLst>
              </p:cNvPr>
              <p:cNvSpPr/>
              <p:nvPr/>
            </p:nvSpPr>
            <p:spPr>
              <a:xfrm>
                <a:off x="350687" y="5483328"/>
                <a:ext cx="1270181" cy="38526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xmlns="" id="{E5A08E6A-C6DF-457F-9769-56601FCB86AE}"/>
                </a:ext>
              </a:extLst>
            </p:cNvPr>
            <p:cNvGrpSpPr/>
            <p:nvPr/>
          </p:nvGrpSpPr>
          <p:grpSpPr>
            <a:xfrm>
              <a:off x="2801205" y="5438772"/>
              <a:ext cx="1169764" cy="637010"/>
              <a:chOff x="2778497" y="5396850"/>
              <a:chExt cx="1147263" cy="616809"/>
            </a:xfrm>
          </p:grpSpPr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xmlns="" id="{AFD2712B-13D5-4B63-B29D-C4F8E03BC747}"/>
                  </a:ext>
                </a:extLst>
              </p:cNvPr>
              <p:cNvGrpSpPr/>
              <p:nvPr/>
            </p:nvGrpSpPr>
            <p:grpSpPr>
              <a:xfrm>
                <a:off x="2778497" y="5396850"/>
                <a:ext cx="1142348" cy="250297"/>
                <a:chOff x="2778497" y="5396850"/>
                <a:chExt cx="1142348" cy="250297"/>
              </a:xfrm>
            </p:grpSpPr>
            <p:pic>
              <p:nvPicPr>
                <p:cNvPr id="14" name="Picture 7">
                  <a:extLst>
                    <a:ext uri="{FF2B5EF4-FFF2-40B4-BE49-F238E27FC236}">
                      <a16:creationId xmlns:a16="http://schemas.microsoft.com/office/drawing/2014/main" xmlns="" id="{84028A5F-6F5E-4AAF-93BB-9AB48BD1EA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7552" y="5478562"/>
                  <a:ext cx="796314" cy="1685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6">
                  <a:extLst>
                    <a:ext uri="{FF2B5EF4-FFF2-40B4-BE49-F238E27FC236}">
                      <a16:creationId xmlns:a16="http://schemas.microsoft.com/office/drawing/2014/main" xmlns="" id="{8548B117-D153-4675-BC00-72DAE5C62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8497" y="5396850"/>
                  <a:ext cx="1142348" cy="1527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5" name="Picture 8">
                <a:extLst>
                  <a:ext uri="{FF2B5EF4-FFF2-40B4-BE49-F238E27FC236}">
                    <a16:creationId xmlns:a16="http://schemas.microsoft.com/office/drawing/2014/main" xmlns="" id="{D4FFFA73-DFE0-4C58-8DFF-D3ECAA0410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3412" y="5636870"/>
                <a:ext cx="1142348" cy="376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699A19A1-3038-4B46-8447-BC0DF55DC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255" y="1738610"/>
            <a:ext cx="4403980" cy="40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2F0E92-91D7-471C-97EB-A7717A56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de-DE" sz="3600" dirty="0"/>
              <a:t>Förderperiode 2021-2027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141E028-9BF6-441C-BB5B-FA8795C47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Programmierung ist gestartet</a:t>
            </a:r>
          </a:p>
          <a:p>
            <a:r>
              <a:rPr lang="de-DE" dirty="0"/>
              <a:t>Sachsen setzt sich für Beibehaltung der bestehenden Programmräume ein</a:t>
            </a:r>
          </a:p>
          <a:p>
            <a:r>
              <a:rPr lang="de-DE" dirty="0"/>
              <a:t>SMI wird weiterhin Projekte unterstützen</a:t>
            </a:r>
          </a:p>
          <a:p>
            <a:r>
              <a:rPr lang="de-DE" dirty="0"/>
              <a:t>Projekte SMI der aktuellen Förderperiode:</a:t>
            </a:r>
          </a:p>
          <a:p>
            <a:pPr lvl="1"/>
            <a:r>
              <a:rPr lang="de-DE" sz="2000" dirty="0"/>
              <a:t>Smart Integration (PL-SN; Leadpartner)</a:t>
            </a:r>
          </a:p>
          <a:p>
            <a:pPr lvl="1"/>
            <a:r>
              <a:rPr lang="de-DE" sz="2000" dirty="0" err="1"/>
              <a:t>CorCap</a:t>
            </a:r>
            <a:r>
              <a:rPr lang="de-DE" sz="2000" dirty="0"/>
              <a:t> (Central Europe; Leadpartner)</a:t>
            </a:r>
          </a:p>
          <a:p>
            <a:pPr lvl="1"/>
            <a:r>
              <a:rPr lang="de-DE" sz="2000" dirty="0" err="1"/>
              <a:t>Rainman</a:t>
            </a:r>
            <a:r>
              <a:rPr lang="de-DE" sz="2000" dirty="0"/>
              <a:t> (Central Europe; Projektpartner)</a:t>
            </a:r>
          </a:p>
          <a:p>
            <a:pPr lvl="1"/>
            <a:r>
              <a:rPr lang="de-DE" sz="2000" dirty="0"/>
              <a:t>InduCult2.0 (Central Europe; assoziierter Partner)</a:t>
            </a:r>
          </a:p>
          <a:p>
            <a:pPr lvl="1"/>
            <a:r>
              <a:rPr lang="de-DE" sz="2000" dirty="0" err="1"/>
              <a:t>InduCCI</a:t>
            </a:r>
            <a:r>
              <a:rPr lang="de-DE" sz="2000" dirty="0"/>
              <a:t> (Central Europe – in Planung; assoziierter Partner)</a:t>
            </a:r>
          </a:p>
          <a:p>
            <a:pPr lvl="1"/>
            <a:r>
              <a:rPr lang="de-DE" sz="2000" dirty="0"/>
              <a:t>Virtual Arch (Central Europe; assoziierter Partner)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7F42FEF-EA35-41C2-9920-15F8C4E2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Hoyerswerda, 08.05.2019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2B11B19-B9D2-475B-B0E0-4326057A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Konferenz Industriekultur –</a:t>
            </a:r>
          </a:p>
          <a:p>
            <a:r>
              <a:rPr lang="de-DE"/>
              <a:t>Chancen für europäische und regionale Entwicklung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964D21D-D9C7-43D8-A5BB-6B0ADE47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B82-73B6-4382-9800-EA0C896480C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1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659864D-B10B-4C1A-9439-5CAC668C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Hoyerswerda, 08.05.2019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22DF12B-3CEB-49EA-A523-AB2406A4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Konferenz Industriekultur –</a:t>
            </a:r>
          </a:p>
          <a:p>
            <a:r>
              <a:rPr lang="de-DE"/>
              <a:t>Chancen für europäische und regionale Entwicklung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FC105D5-D8FC-42DD-8440-EEB12206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B82-73B6-4382-9800-EA0C896480CD}" type="slidenum">
              <a:rPr lang="de-DE" smtClean="0"/>
              <a:t>9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CB946EB3-D026-4DC4-B669-CCBB023CF418}"/>
              </a:ext>
            </a:extLst>
          </p:cNvPr>
          <p:cNvGrpSpPr/>
          <p:nvPr/>
        </p:nvGrpSpPr>
        <p:grpSpPr>
          <a:xfrm>
            <a:off x="425450" y="814399"/>
            <a:ext cx="8251626" cy="5540922"/>
            <a:chOff x="425450" y="814399"/>
            <a:chExt cx="8251626" cy="5540922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xmlns="" id="{1FFD3D75-11CE-43EC-ACCA-C790C20C59DF}"/>
                </a:ext>
              </a:extLst>
            </p:cNvPr>
            <p:cNvSpPr/>
            <p:nvPr/>
          </p:nvSpPr>
          <p:spPr>
            <a:xfrm>
              <a:off x="539546" y="5223751"/>
              <a:ext cx="8137525" cy="1131570"/>
            </a:xfrm>
            <a:custGeom>
              <a:avLst/>
              <a:gdLst/>
              <a:ahLst/>
              <a:cxnLst/>
              <a:rect l="l" t="t" r="r" b="b"/>
              <a:pathLst>
                <a:path w="8137525" h="1131570">
                  <a:moveTo>
                    <a:pt x="0" y="0"/>
                  </a:moveTo>
                  <a:lnTo>
                    <a:pt x="8136902" y="0"/>
                  </a:lnTo>
                  <a:lnTo>
                    <a:pt x="8136902" y="1131049"/>
                  </a:lnTo>
                  <a:lnTo>
                    <a:pt x="0" y="1131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">
              <a:extLst>
                <a:ext uri="{FF2B5EF4-FFF2-40B4-BE49-F238E27FC236}">
                  <a16:creationId xmlns:a16="http://schemas.microsoft.com/office/drawing/2014/main" xmlns="" id="{6FCFCB98-5C5B-4082-B63B-CF037FF6E541}"/>
                </a:ext>
              </a:extLst>
            </p:cNvPr>
            <p:cNvSpPr/>
            <p:nvPr/>
          </p:nvSpPr>
          <p:spPr>
            <a:xfrm>
              <a:off x="1103949" y="5347627"/>
              <a:ext cx="805342" cy="8188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xmlns="" id="{715257E7-0376-4256-961C-5EC49B546299}"/>
                </a:ext>
              </a:extLst>
            </p:cNvPr>
            <p:cNvSpPr/>
            <p:nvPr/>
          </p:nvSpPr>
          <p:spPr>
            <a:xfrm>
              <a:off x="6937152" y="5347627"/>
              <a:ext cx="958729" cy="751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xmlns="" id="{5E6672E2-700F-49F0-8519-8CF9D095246D}"/>
                </a:ext>
              </a:extLst>
            </p:cNvPr>
            <p:cNvSpPr txBox="1"/>
            <p:nvPr/>
          </p:nvSpPr>
          <p:spPr>
            <a:xfrm>
              <a:off x="2890520" y="5597852"/>
              <a:ext cx="3376295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 indent="900430">
                <a:lnSpc>
                  <a:spcPct val="100000"/>
                </a:lnSpc>
                <a:spcBef>
                  <a:spcPts val="100"/>
                </a:spcBef>
              </a:pPr>
              <a:r>
                <a:rPr sz="1800" spc="-10" dirty="0">
                  <a:solidFill>
                    <a:srgbClr val="FFFFFF"/>
                  </a:solidFill>
                  <a:latin typeface="Arial"/>
                  <a:cs typeface="Arial"/>
                </a:rPr>
                <a:t>Zukunftsbilder </a:t>
              </a:r>
              <a:r>
                <a:rPr sz="1800" dirty="0">
                  <a:solidFill>
                    <a:srgbClr val="FFFFFF"/>
                  </a:solidFill>
                  <a:latin typeface="Arial"/>
                  <a:cs typeface="Arial"/>
                </a:rPr>
                <a:t>/  </a:t>
              </a:r>
              <a:r>
                <a:rPr sz="1800" spc="-5" dirty="0">
                  <a:solidFill>
                    <a:srgbClr val="FFFFFF"/>
                  </a:solidFill>
                  <a:latin typeface="Arial"/>
                  <a:cs typeface="Arial"/>
                </a:rPr>
                <a:t>Projektvorschläge für </a:t>
              </a:r>
              <a:r>
                <a:rPr sz="1800" spc="-10" dirty="0">
                  <a:solidFill>
                    <a:srgbClr val="FFFFFF"/>
                  </a:solidFill>
                  <a:latin typeface="Arial"/>
                  <a:cs typeface="Arial"/>
                </a:rPr>
                <a:t>die</a:t>
              </a:r>
              <a:r>
                <a:rPr sz="18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800" spc="-5" dirty="0">
                  <a:solidFill>
                    <a:srgbClr val="FFFFFF"/>
                  </a:solidFill>
                  <a:latin typeface="Arial"/>
                  <a:cs typeface="Arial"/>
                </a:rPr>
                <a:t>Reviere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xmlns="" id="{9AB67019-5CF5-40DB-A7FC-AEBBA3AC94F2}"/>
                </a:ext>
              </a:extLst>
            </p:cNvPr>
            <p:cNvSpPr txBox="1"/>
            <p:nvPr/>
          </p:nvSpPr>
          <p:spPr>
            <a:xfrm>
              <a:off x="952977" y="6138545"/>
              <a:ext cx="128905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sz="1000" spc="-10" dirty="0">
                  <a:solidFill>
                    <a:srgbClr val="FFFFFF"/>
                  </a:solidFill>
                  <a:latin typeface="Arial"/>
                  <a:cs typeface="Arial"/>
                </a:rPr>
                <a:t>Mitteldeutsches</a:t>
              </a:r>
              <a:r>
                <a:rPr sz="10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spc="-10" dirty="0">
                  <a:solidFill>
                    <a:srgbClr val="FFFFFF"/>
                  </a:solidFill>
                  <a:latin typeface="Arial"/>
                  <a:cs typeface="Arial"/>
                </a:rPr>
                <a:t>Revier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xmlns="" id="{04CE7EDC-58F0-4255-A3A8-38322B1F3512}"/>
                </a:ext>
              </a:extLst>
            </p:cNvPr>
            <p:cNvSpPr txBox="1"/>
            <p:nvPr/>
          </p:nvSpPr>
          <p:spPr>
            <a:xfrm>
              <a:off x="6895698" y="6138545"/>
              <a:ext cx="92329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sz="1000" spc="-10" dirty="0">
                  <a:solidFill>
                    <a:srgbClr val="FFFFFF"/>
                  </a:solidFill>
                  <a:latin typeface="Arial"/>
                  <a:cs typeface="Arial"/>
                </a:rPr>
                <a:t>Lausitzer</a:t>
              </a:r>
              <a:r>
                <a:rPr sz="1000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spc="-10" dirty="0">
                  <a:solidFill>
                    <a:srgbClr val="FFFFFF"/>
                  </a:solidFill>
                  <a:latin typeface="Arial"/>
                  <a:cs typeface="Arial"/>
                </a:rPr>
                <a:t>Revier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xmlns="" id="{293442EC-5963-45AB-A3BC-9D1822C6B4DD}"/>
                </a:ext>
              </a:extLst>
            </p:cNvPr>
            <p:cNvSpPr/>
            <p:nvPr/>
          </p:nvSpPr>
          <p:spPr>
            <a:xfrm>
              <a:off x="3794312" y="1159743"/>
              <a:ext cx="1627505" cy="812800"/>
            </a:xfrm>
            <a:custGeom>
              <a:avLst/>
              <a:gdLst/>
              <a:ahLst/>
              <a:cxnLst/>
              <a:rect l="l" t="t" r="r" b="b"/>
              <a:pathLst>
                <a:path w="1627504" h="812800">
                  <a:moveTo>
                    <a:pt x="813688" y="0"/>
                  </a:moveTo>
                  <a:lnTo>
                    <a:pt x="0" y="812800"/>
                  </a:lnTo>
                  <a:lnTo>
                    <a:pt x="1627377" y="812800"/>
                  </a:lnTo>
                  <a:lnTo>
                    <a:pt x="813688" y="0"/>
                  </a:lnTo>
                  <a:close/>
                </a:path>
              </a:pathLst>
            </a:custGeom>
            <a:solidFill>
              <a:srgbClr val="008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xmlns="" id="{5BDD2F77-9703-4976-835E-EEBB237AA089}"/>
                </a:ext>
              </a:extLst>
            </p:cNvPr>
            <p:cNvSpPr/>
            <p:nvPr/>
          </p:nvSpPr>
          <p:spPr>
            <a:xfrm>
              <a:off x="2980622" y="1972543"/>
              <a:ext cx="3255010" cy="812800"/>
            </a:xfrm>
            <a:custGeom>
              <a:avLst/>
              <a:gdLst/>
              <a:ahLst/>
              <a:cxnLst/>
              <a:rect l="l" t="t" r="r" b="b"/>
              <a:pathLst>
                <a:path w="3255010" h="812800">
                  <a:moveTo>
                    <a:pt x="2441067" y="0"/>
                  </a:moveTo>
                  <a:lnTo>
                    <a:pt x="813688" y="0"/>
                  </a:lnTo>
                  <a:lnTo>
                    <a:pt x="0" y="812800"/>
                  </a:lnTo>
                  <a:lnTo>
                    <a:pt x="3254755" y="812800"/>
                  </a:lnTo>
                  <a:lnTo>
                    <a:pt x="2441067" y="0"/>
                  </a:lnTo>
                  <a:close/>
                </a:path>
              </a:pathLst>
            </a:custGeom>
            <a:solidFill>
              <a:srgbClr val="008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xmlns="" id="{BE58D935-01B2-4655-8618-7BD76C43F67A}"/>
                </a:ext>
              </a:extLst>
            </p:cNvPr>
            <p:cNvSpPr/>
            <p:nvPr/>
          </p:nvSpPr>
          <p:spPr>
            <a:xfrm>
              <a:off x="2980622" y="1972543"/>
              <a:ext cx="3255010" cy="812800"/>
            </a:xfrm>
            <a:custGeom>
              <a:avLst/>
              <a:gdLst/>
              <a:ahLst/>
              <a:cxnLst/>
              <a:rect l="l" t="t" r="r" b="b"/>
              <a:pathLst>
                <a:path w="3255010" h="812800">
                  <a:moveTo>
                    <a:pt x="0" y="812800"/>
                  </a:moveTo>
                  <a:lnTo>
                    <a:pt x="813688" y="0"/>
                  </a:lnTo>
                  <a:lnTo>
                    <a:pt x="2441067" y="0"/>
                  </a:lnTo>
                  <a:lnTo>
                    <a:pt x="3254755" y="812800"/>
                  </a:lnTo>
                  <a:lnTo>
                    <a:pt x="0" y="8128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xmlns="" id="{B05638DD-0C0A-4DAC-B407-E2A04B7F0FB7}"/>
                </a:ext>
              </a:extLst>
            </p:cNvPr>
            <p:cNvSpPr/>
            <p:nvPr/>
          </p:nvSpPr>
          <p:spPr>
            <a:xfrm>
              <a:off x="2166932" y="2785343"/>
              <a:ext cx="4882515" cy="812800"/>
            </a:xfrm>
            <a:custGeom>
              <a:avLst/>
              <a:gdLst/>
              <a:ahLst/>
              <a:cxnLst/>
              <a:rect l="l" t="t" r="r" b="b"/>
              <a:pathLst>
                <a:path w="4882515" h="812800">
                  <a:moveTo>
                    <a:pt x="4068445" y="0"/>
                  </a:moveTo>
                  <a:lnTo>
                    <a:pt x="813688" y="0"/>
                  </a:lnTo>
                  <a:lnTo>
                    <a:pt x="0" y="812800"/>
                  </a:lnTo>
                  <a:lnTo>
                    <a:pt x="4882146" y="812800"/>
                  </a:lnTo>
                  <a:lnTo>
                    <a:pt x="4068445" y="0"/>
                  </a:lnTo>
                  <a:close/>
                </a:path>
              </a:pathLst>
            </a:custGeom>
            <a:solidFill>
              <a:srgbClr val="008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xmlns="" id="{4D697D8C-07F7-4835-99A7-D002F353489A}"/>
                </a:ext>
              </a:extLst>
            </p:cNvPr>
            <p:cNvSpPr/>
            <p:nvPr/>
          </p:nvSpPr>
          <p:spPr>
            <a:xfrm>
              <a:off x="2166932" y="2785343"/>
              <a:ext cx="4882515" cy="812800"/>
            </a:xfrm>
            <a:custGeom>
              <a:avLst/>
              <a:gdLst/>
              <a:ahLst/>
              <a:cxnLst/>
              <a:rect l="l" t="t" r="r" b="b"/>
              <a:pathLst>
                <a:path w="4882515" h="812800">
                  <a:moveTo>
                    <a:pt x="0" y="812800"/>
                  </a:moveTo>
                  <a:lnTo>
                    <a:pt x="813688" y="0"/>
                  </a:lnTo>
                  <a:lnTo>
                    <a:pt x="4068445" y="0"/>
                  </a:lnTo>
                  <a:lnTo>
                    <a:pt x="4882146" y="812800"/>
                  </a:lnTo>
                  <a:lnTo>
                    <a:pt x="0" y="8128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xmlns="" id="{0C142AE6-6141-4676-96D6-94DA08008927}"/>
                </a:ext>
              </a:extLst>
            </p:cNvPr>
            <p:cNvSpPr/>
            <p:nvPr/>
          </p:nvSpPr>
          <p:spPr>
            <a:xfrm>
              <a:off x="1353242" y="3598142"/>
              <a:ext cx="6510020" cy="812800"/>
            </a:xfrm>
            <a:custGeom>
              <a:avLst/>
              <a:gdLst/>
              <a:ahLst/>
              <a:cxnLst/>
              <a:rect l="l" t="t" r="r" b="b"/>
              <a:pathLst>
                <a:path w="6510020" h="812800">
                  <a:moveTo>
                    <a:pt x="5695835" y="0"/>
                  </a:moveTo>
                  <a:lnTo>
                    <a:pt x="813688" y="0"/>
                  </a:lnTo>
                  <a:lnTo>
                    <a:pt x="0" y="812799"/>
                  </a:lnTo>
                  <a:lnTo>
                    <a:pt x="6509524" y="812799"/>
                  </a:lnTo>
                  <a:lnTo>
                    <a:pt x="5695835" y="0"/>
                  </a:lnTo>
                  <a:close/>
                </a:path>
              </a:pathLst>
            </a:custGeom>
            <a:solidFill>
              <a:srgbClr val="008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xmlns="" id="{DDC20789-60AC-4E7D-BCD4-F990462DC98A}"/>
                </a:ext>
              </a:extLst>
            </p:cNvPr>
            <p:cNvSpPr/>
            <p:nvPr/>
          </p:nvSpPr>
          <p:spPr>
            <a:xfrm>
              <a:off x="1353242" y="3598142"/>
              <a:ext cx="6510020" cy="812800"/>
            </a:xfrm>
            <a:custGeom>
              <a:avLst/>
              <a:gdLst/>
              <a:ahLst/>
              <a:cxnLst/>
              <a:rect l="l" t="t" r="r" b="b"/>
              <a:pathLst>
                <a:path w="6510020" h="812800">
                  <a:moveTo>
                    <a:pt x="0" y="812799"/>
                  </a:moveTo>
                  <a:lnTo>
                    <a:pt x="813688" y="0"/>
                  </a:lnTo>
                  <a:lnTo>
                    <a:pt x="5695835" y="0"/>
                  </a:lnTo>
                  <a:lnTo>
                    <a:pt x="6509524" y="812799"/>
                  </a:lnTo>
                  <a:lnTo>
                    <a:pt x="0" y="81279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xmlns="" id="{85CC2D05-17F2-42DA-B481-6DEBCF31DF8F}"/>
                </a:ext>
              </a:extLst>
            </p:cNvPr>
            <p:cNvSpPr txBox="1"/>
            <p:nvPr/>
          </p:nvSpPr>
          <p:spPr>
            <a:xfrm>
              <a:off x="3160328" y="3748003"/>
              <a:ext cx="289433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spc="-5" dirty="0">
                  <a:solidFill>
                    <a:srgbClr val="FFFFFF"/>
                  </a:solidFill>
                  <a:latin typeface="Arial"/>
                  <a:cs typeface="Arial"/>
                </a:rPr>
                <a:t>Maßnahmeliste(n)</a:t>
              </a:r>
              <a:endParaRPr sz="2800">
                <a:latin typeface="Arial"/>
                <a:cs typeface="Arial"/>
              </a:endParaRPr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xmlns="" id="{35D3E5B2-DCAB-4354-8327-41777967BDA9}"/>
                </a:ext>
              </a:extLst>
            </p:cNvPr>
            <p:cNvSpPr/>
            <p:nvPr/>
          </p:nvSpPr>
          <p:spPr>
            <a:xfrm>
              <a:off x="539551" y="4410942"/>
              <a:ext cx="8137525" cy="812800"/>
            </a:xfrm>
            <a:custGeom>
              <a:avLst/>
              <a:gdLst/>
              <a:ahLst/>
              <a:cxnLst/>
              <a:rect l="l" t="t" r="r" b="b"/>
              <a:pathLst>
                <a:path w="8137525" h="812800">
                  <a:moveTo>
                    <a:pt x="7323213" y="0"/>
                  </a:moveTo>
                  <a:lnTo>
                    <a:pt x="813688" y="0"/>
                  </a:lnTo>
                  <a:lnTo>
                    <a:pt x="0" y="812799"/>
                  </a:lnTo>
                  <a:lnTo>
                    <a:pt x="8136902" y="812799"/>
                  </a:lnTo>
                  <a:lnTo>
                    <a:pt x="7323213" y="0"/>
                  </a:lnTo>
                  <a:close/>
                </a:path>
              </a:pathLst>
            </a:custGeom>
            <a:solidFill>
              <a:srgbClr val="008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xmlns="" id="{28745B32-48BE-498F-AB07-156A6592EB94}"/>
                </a:ext>
              </a:extLst>
            </p:cNvPr>
            <p:cNvSpPr/>
            <p:nvPr/>
          </p:nvSpPr>
          <p:spPr>
            <a:xfrm>
              <a:off x="539551" y="4410942"/>
              <a:ext cx="8137525" cy="812800"/>
            </a:xfrm>
            <a:custGeom>
              <a:avLst/>
              <a:gdLst/>
              <a:ahLst/>
              <a:cxnLst/>
              <a:rect l="l" t="t" r="r" b="b"/>
              <a:pathLst>
                <a:path w="8137525" h="812800">
                  <a:moveTo>
                    <a:pt x="0" y="812799"/>
                  </a:moveTo>
                  <a:lnTo>
                    <a:pt x="813688" y="0"/>
                  </a:lnTo>
                  <a:lnTo>
                    <a:pt x="7323213" y="0"/>
                  </a:lnTo>
                  <a:lnTo>
                    <a:pt x="8136902" y="812799"/>
                  </a:lnTo>
                  <a:lnTo>
                    <a:pt x="0" y="81279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xmlns="" id="{34B47A06-A12C-468C-8650-B27E23EAB2EA}"/>
                </a:ext>
              </a:extLst>
            </p:cNvPr>
            <p:cNvSpPr txBox="1"/>
            <p:nvPr/>
          </p:nvSpPr>
          <p:spPr>
            <a:xfrm>
              <a:off x="1986370" y="4368779"/>
              <a:ext cx="2277110" cy="8432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spc="-5" dirty="0">
                  <a:solidFill>
                    <a:srgbClr val="FFFFFF"/>
                  </a:solidFill>
                  <a:latin typeface="Arial"/>
                  <a:cs typeface="Arial"/>
                </a:rPr>
                <a:t>Bericht</a:t>
              </a:r>
              <a:r>
                <a:rPr sz="2800" spc="-5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2800" spc="-10" dirty="0">
                  <a:solidFill>
                    <a:srgbClr val="FFFFFF"/>
                  </a:solidFill>
                  <a:latin typeface="Arial"/>
                  <a:cs typeface="Arial"/>
                </a:rPr>
                <a:t>KWSB</a:t>
              </a:r>
              <a:endParaRPr sz="28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0"/>
                </a:spcBef>
              </a:pP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26.01.2019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xmlns="" id="{F97B7F35-0CC8-4145-B0F3-E05688A392D2}"/>
                </a:ext>
              </a:extLst>
            </p:cNvPr>
            <p:cNvSpPr txBox="1"/>
            <p:nvPr/>
          </p:nvSpPr>
          <p:spPr>
            <a:xfrm>
              <a:off x="5091215" y="4496235"/>
              <a:ext cx="2328545" cy="61023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405"/>
                </a:spcBef>
              </a:pPr>
              <a:r>
                <a:rPr sz="2000" spc="-5" dirty="0">
                  <a:solidFill>
                    <a:srgbClr val="FFFFFF"/>
                  </a:solidFill>
                  <a:latin typeface="Arial"/>
                  <a:cs typeface="Arial"/>
                </a:rPr>
                <a:t>„Neu“vorschläge</a:t>
              </a:r>
              <a:endParaRPr sz="200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215"/>
                </a:spcBef>
              </a:pP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Meldung nach</a:t>
              </a:r>
              <a:r>
                <a:rPr sz="1400" spc="-8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Bericht-KWSB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xmlns="" id="{6650F394-D110-4DF7-BD93-E698944E494B}"/>
                </a:ext>
              </a:extLst>
            </p:cNvPr>
            <p:cNvSpPr/>
            <p:nvPr/>
          </p:nvSpPr>
          <p:spPr>
            <a:xfrm>
              <a:off x="4572006" y="4404207"/>
              <a:ext cx="0" cy="812800"/>
            </a:xfrm>
            <a:custGeom>
              <a:avLst/>
              <a:gdLst/>
              <a:ahLst/>
              <a:cxnLst/>
              <a:rect l="l" t="t" r="r" b="b"/>
              <a:pathLst>
                <a:path h="812800">
                  <a:moveTo>
                    <a:pt x="0" y="0"/>
                  </a:moveTo>
                  <a:lnTo>
                    <a:pt x="0" y="812800"/>
                  </a:lnTo>
                </a:path>
              </a:pathLst>
            </a:custGeom>
            <a:ln w="36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xmlns="" id="{EE8843F2-905F-46BA-A966-B909D2CB2056}"/>
                </a:ext>
              </a:extLst>
            </p:cNvPr>
            <p:cNvSpPr/>
            <p:nvPr/>
          </p:nvSpPr>
          <p:spPr>
            <a:xfrm>
              <a:off x="4572006" y="2785338"/>
              <a:ext cx="0" cy="812800"/>
            </a:xfrm>
            <a:custGeom>
              <a:avLst/>
              <a:gdLst/>
              <a:ahLst/>
              <a:cxnLst/>
              <a:rect l="l" t="t" r="r" b="b"/>
              <a:pathLst>
                <a:path h="812800">
                  <a:moveTo>
                    <a:pt x="0" y="0"/>
                  </a:moveTo>
                  <a:lnTo>
                    <a:pt x="0" y="812800"/>
                  </a:lnTo>
                </a:path>
              </a:pathLst>
            </a:custGeom>
            <a:ln w="36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xmlns="" id="{ED5ACA47-7BB3-4AD1-91FB-53FA75B2F72C}"/>
                </a:ext>
              </a:extLst>
            </p:cNvPr>
            <p:cNvSpPr txBox="1"/>
            <p:nvPr/>
          </p:nvSpPr>
          <p:spPr>
            <a:xfrm>
              <a:off x="2790039" y="2863198"/>
              <a:ext cx="1187450" cy="636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80" indent="162560">
                <a:lnSpc>
                  <a:spcPct val="100000"/>
                </a:lnSpc>
                <a:spcBef>
                  <a:spcPts val="105"/>
                </a:spcBef>
              </a:pPr>
              <a:r>
                <a:rPr sz="2000" spc="-5" dirty="0">
                  <a:solidFill>
                    <a:srgbClr val="FFFFFF"/>
                  </a:solidFill>
                  <a:latin typeface="Arial"/>
                  <a:cs typeface="Arial"/>
                </a:rPr>
                <a:t>Sofort-  </a:t>
              </a:r>
              <a:r>
                <a:rPr sz="2000" dirty="0">
                  <a:solidFill>
                    <a:srgbClr val="FFFFFF"/>
                  </a:solidFill>
                  <a:latin typeface="Arial"/>
                  <a:cs typeface="Arial"/>
                </a:rPr>
                <a:t>progra</a:t>
              </a:r>
              <a:r>
                <a:rPr sz="2000" spc="-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2000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endParaRPr sz="2000">
                <a:latin typeface="Arial"/>
                <a:cs typeface="Arial"/>
              </a:endParaRPr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xmlns="" id="{44A201AB-4448-498F-935C-041DE90D9165}"/>
                </a:ext>
              </a:extLst>
            </p:cNvPr>
            <p:cNvSpPr txBox="1"/>
            <p:nvPr/>
          </p:nvSpPr>
          <p:spPr>
            <a:xfrm>
              <a:off x="4803197" y="2863198"/>
              <a:ext cx="1878330" cy="636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80" indent="438784">
                <a:lnSpc>
                  <a:spcPct val="100000"/>
                </a:lnSpc>
                <a:spcBef>
                  <a:spcPts val="105"/>
                </a:spcBef>
              </a:pPr>
              <a:r>
                <a:rPr sz="2000" spc="-5" dirty="0">
                  <a:solidFill>
                    <a:srgbClr val="FFFFFF"/>
                  </a:solidFill>
                  <a:latin typeface="Arial"/>
                  <a:cs typeface="Arial"/>
                </a:rPr>
                <a:t>Struktur-  </a:t>
              </a:r>
              <a:r>
                <a:rPr sz="2000" spc="0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2000" spc="-1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2000" dirty="0">
                  <a:solidFill>
                    <a:srgbClr val="FFFFFF"/>
                  </a:solidFill>
                  <a:latin typeface="Arial"/>
                  <a:cs typeface="Arial"/>
                </a:rPr>
                <a:t>är</a:t>
              </a:r>
              <a:r>
                <a:rPr sz="2000" spc="0" dirty="0">
                  <a:solidFill>
                    <a:srgbClr val="FFFFFF"/>
                  </a:solidFill>
                  <a:latin typeface="Arial"/>
                  <a:cs typeface="Arial"/>
                </a:rPr>
                <a:t>k</a:t>
              </a:r>
              <a:r>
                <a:rPr sz="2000" dirty="0">
                  <a:solidFill>
                    <a:srgbClr val="FFFFFF"/>
                  </a:solidFill>
                  <a:latin typeface="Arial"/>
                  <a:cs typeface="Arial"/>
                </a:rPr>
                <a:t>ung</a:t>
              </a:r>
              <a:r>
                <a:rPr sz="2000" spc="-10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2000" dirty="0">
                  <a:solidFill>
                    <a:srgbClr val="FFFFFF"/>
                  </a:solidFill>
                  <a:latin typeface="Arial"/>
                  <a:cs typeface="Arial"/>
                </a:rPr>
                <a:t>g</a:t>
              </a:r>
              <a:r>
                <a:rPr sz="2000" spc="-15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2000" spc="0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2000" spc="-15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2000" spc="-1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2000" dirty="0">
                  <a:solidFill>
                    <a:srgbClr val="FFFFFF"/>
                  </a:solidFill>
                  <a:latin typeface="Arial"/>
                  <a:cs typeface="Arial"/>
                </a:rPr>
                <a:t>z</a:t>
              </a:r>
              <a:endParaRPr sz="2000">
                <a:latin typeface="Arial"/>
                <a:cs typeface="Arial"/>
              </a:endParaRPr>
            </a:p>
          </p:txBody>
        </p:sp>
        <p:sp>
          <p:nvSpPr>
            <p:cNvPr id="30" name="object 25">
              <a:extLst>
                <a:ext uri="{FF2B5EF4-FFF2-40B4-BE49-F238E27FC236}">
                  <a16:creationId xmlns:a16="http://schemas.microsoft.com/office/drawing/2014/main" xmlns="" id="{A09BEC99-39ED-4B2C-95DD-5FA599A30C2A}"/>
                </a:ext>
              </a:extLst>
            </p:cNvPr>
            <p:cNvSpPr txBox="1"/>
            <p:nvPr/>
          </p:nvSpPr>
          <p:spPr>
            <a:xfrm>
              <a:off x="425450" y="814399"/>
              <a:ext cx="5143500" cy="173482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600" dirty="0">
                  <a:latin typeface="Arial"/>
                  <a:cs typeface="Arial"/>
                </a:rPr>
                <a:t>Sofortprogramm /</a:t>
              </a:r>
              <a:r>
                <a:rPr sz="2600" spc="-55" dirty="0">
                  <a:latin typeface="Arial"/>
                  <a:cs typeface="Arial"/>
                </a:rPr>
                <a:t> </a:t>
              </a:r>
              <a:r>
                <a:rPr sz="2600" dirty="0">
                  <a:latin typeface="Arial"/>
                  <a:cs typeface="Arial"/>
                </a:rPr>
                <a:t>StrukturKohleG</a:t>
              </a:r>
            </a:p>
            <a:p>
              <a:pPr marL="3827145" marR="585470" indent="49530" algn="r">
                <a:lnSpc>
                  <a:spcPct val="100000"/>
                </a:lnSpc>
                <a:spcBef>
                  <a:spcPts val="1820"/>
                </a:spcBef>
              </a:pPr>
              <a:r>
                <a:rPr sz="1600" spc="-5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1600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1600" spc="-5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1600" dirty="0">
                  <a:solidFill>
                    <a:srgbClr val="FFFFFF"/>
                  </a:solidFill>
                  <a:latin typeface="Arial"/>
                  <a:cs typeface="Arial"/>
                </a:rPr>
                <a:t>z</a:t>
              </a:r>
              <a:r>
                <a:rPr sz="1600" spc="-5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1600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1600" spc="-5" dirty="0">
                  <a:solidFill>
                    <a:srgbClr val="FFFFFF"/>
                  </a:solidFill>
                  <a:latin typeface="Arial"/>
                  <a:cs typeface="Arial"/>
                </a:rPr>
                <a:t>-  p</a:t>
              </a:r>
              <a:r>
                <a:rPr sz="1600" spc="-1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600" spc="-5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1600" dirty="0">
                  <a:solidFill>
                    <a:srgbClr val="FFFFFF"/>
                  </a:solidFill>
                  <a:latin typeface="Arial"/>
                  <a:cs typeface="Arial"/>
                </a:rPr>
                <a:t>j</a:t>
              </a:r>
              <a:r>
                <a:rPr sz="1600" spc="-5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1600" dirty="0">
                  <a:solidFill>
                    <a:srgbClr val="FFFFFF"/>
                  </a:solidFill>
                  <a:latin typeface="Arial"/>
                  <a:cs typeface="Arial"/>
                </a:rPr>
                <a:t>k</a:t>
              </a:r>
              <a:r>
                <a:rPr sz="1600" spc="-5" dirty="0">
                  <a:solidFill>
                    <a:srgbClr val="FFFFFF"/>
                  </a:solidFill>
                  <a:latin typeface="Arial"/>
                  <a:cs typeface="Arial"/>
                </a:rPr>
                <a:t>te</a:t>
              </a:r>
              <a:endParaRPr sz="16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1550" dirty="0">
                <a:latin typeface="Times New Roman"/>
                <a:cs typeface="Times New Roman"/>
              </a:endParaRPr>
            </a:p>
            <a:p>
              <a:pPr marL="3219450" algn="ctr">
                <a:lnSpc>
                  <a:spcPct val="100000"/>
                </a:lnSpc>
              </a:pPr>
              <a:r>
                <a:rPr sz="2400" spc="-5" dirty="0">
                  <a:solidFill>
                    <a:srgbClr val="FFFFFF"/>
                  </a:solidFill>
                  <a:latin typeface="Arial"/>
                  <a:cs typeface="Arial"/>
                </a:rPr>
                <a:t>„Leuchttürme“</a:t>
              </a:r>
              <a:endParaRPr sz="24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78759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Microsoft Office PowerPoint</Application>
  <PresentationFormat>Bildschirmpräsentation (4:3)</PresentationFormat>
  <Paragraphs>191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PowerPoint-Präsentation</vt:lpstr>
      <vt:lpstr>FR-Regio</vt:lpstr>
      <vt:lpstr>Evaluierung abgeschlossen 02/2019</vt:lpstr>
      <vt:lpstr>PowerPoint-Präsentation</vt:lpstr>
      <vt:lpstr>RL LE/2014</vt:lpstr>
      <vt:lpstr>PowerPoint-Präsentation</vt:lpstr>
      <vt:lpstr>Förderperiode 2021-2027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Sächsisches Staatsministerium des Innern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König, Viktoria (SMI)</dc:creator>
  <cp:lastModifiedBy>Just, Peter (SMI)</cp:lastModifiedBy>
  <cp:revision>91</cp:revision>
  <cp:lastPrinted>2019-05-04T16:27:09Z</cp:lastPrinted>
  <dcterms:created xsi:type="dcterms:W3CDTF">2016-08-17T08:30:23Z</dcterms:created>
  <dcterms:modified xsi:type="dcterms:W3CDTF">2019-05-20T11:39:57Z</dcterms:modified>
</cp:coreProperties>
</file>