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4" r:id="rId2"/>
    <p:sldId id="265" r:id="rId3"/>
    <p:sldId id="261" r:id="rId4"/>
    <p:sldId id="266" r:id="rId5"/>
    <p:sldId id="263" r:id="rId6"/>
    <p:sldId id="262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3" r:id="rId23"/>
    <p:sldId id="280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0661C"/>
    <a:srgbClr val="8BB9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5706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53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BBE22-A055-4FD4-A1C8-E94C6661994A}" type="datetimeFigureOut">
              <a:rPr lang="de-DE" smtClean="0"/>
              <a:pPr/>
              <a:t>08.05.2019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4BBEF-4E8D-4CC2-A551-3B0DB53F465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6511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4BBEF-4E8D-4CC2-A551-3B0DB53F465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462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62483" y="-1"/>
            <a:ext cx="1547664" cy="84204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481910"/>
            <a:ext cx="9144000" cy="2975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204864"/>
            <a:ext cx="822960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OfficinaSanITCBoo" pitchFamily="2" charset="0"/>
              </a:defRPr>
            </a:lvl1pPr>
          </a:lstStyle>
          <a:p>
            <a:r>
              <a:rPr lang="de-DE" dirty="0" smtClean="0"/>
              <a:t>Stand: &lt;Datum&gt;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420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  <a:latin typeface="OfficinaSanITCBoo" pitchFamily="2" charset="0"/>
              </a:defRPr>
            </a:lvl1pPr>
          </a:lstStyle>
          <a:p>
            <a:r>
              <a:rPr lang="de-DE" dirty="0" smtClean="0"/>
              <a:t>Energiefabrik Knappenrode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442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OfficinaSanITCBoo" pitchFamily="2" charset="0"/>
              </a:defRPr>
            </a:lvl1pPr>
          </a:lstStyle>
          <a:p>
            <a:fld id="{3A618C5D-F0ED-48F6-A7F4-4DC9C9A4D63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 descr="Logo_schwarz_frei - Kopie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3596" y="55413"/>
            <a:ext cx="1517100" cy="7431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fficinaSanITCBoo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fficinaSanITCBoo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fficinaSanITCBo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fficinaSanITCBo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fficinaSanITCBo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fficinaSanITCBo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izi\AppData\Local\Microsoft\Windows\Temporary%20Internet%20Files\Content.MSO\A6D245CB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/>
          </a:bodyPr>
          <a:lstStyle/>
          <a:p>
            <a:r>
              <a:rPr lang="de-DE" sz="3200" dirty="0" smtClean="0"/>
              <a:t>Ein Museum in einem national bedeutsamen Industriedenkmal.</a:t>
            </a: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800" dirty="0" smtClean="0"/>
              <a:t>Objekt extrem. </a:t>
            </a:r>
          </a:p>
          <a:p>
            <a:r>
              <a:rPr lang="de-DE" sz="2800" dirty="0" smtClean="0"/>
              <a:t>Industriedenkmal und Werkssiedlung auf Kurskorrektur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59162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/>
              <a:t>„...wenigstens eine Brikettfabrik in der Lausitz sollte erhalten bleiben.“ 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2800" dirty="0" smtClean="0"/>
              <a:t>-  Maßnahme des Erhalts des sozialen Friedens</a:t>
            </a:r>
            <a:endParaRPr lang="de-DE" sz="2800" dirty="0"/>
          </a:p>
          <a:p>
            <a:pPr>
              <a:buFontTx/>
              <a:buChar char="-"/>
            </a:pPr>
            <a:r>
              <a:rPr lang="de-DE" sz="2800" dirty="0" smtClean="0"/>
              <a:t>Prof. Dr. R. </a:t>
            </a:r>
            <a:r>
              <a:rPr lang="de-DE" sz="2800" dirty="0" err="1" smtClean="0"/>
              <a:t>Slotta</a:t>
            </a:r>
            <a:r>
              <a:rPr lang="de-DE" sz="2800" dirty="0" smtClean="0"/>
              <a:t> (DBM Bochum) empfahl die </a:t>
            </a:r>
            <a:r>
              <a:rPr lang="de-DE" sz="2800" dirty="0" err="1" smtClean="0"/>
              <a:t>BriFa</a:t>
            </a:r>
            <a:r>
              <a:rPr lang="de-DE" sz="2800" dirty="0" smtClean="0"/>
              <a:t> </a:t>
            </a:r>
            <a:r>
              <a:rPr lang="de-DE" sz="2800" dirty="0" err="1" smtClean="0"/>
              <a:t>Knappenrode</a:t>
            </a:r>
            <a:r>
              <a:rPr lang="de-DE" sz="2800" dirty="0" smtClean="0"/>
              <a:t> als Denkmal zu erhalten</a:t>
            </a:r>
          </a:p>
          <a:p>
            <a:pPr>
              <a:buFontTx/>
              <a:buChar char="-"/>
            </a:pPr>
            <a:r>
              <a:rPr lang="de-DE" sz="2800" dirty="0" smtClean="0"/>
              <a:t>sowie die </a:t>
            </a:r>
            <a:r>
              <a:rPr lang="de-DE" sz="2800" dirty="0"/>
              <a:t>E</a:t>
            </a:r>
            <a:r>
              <a:rPr lang="de-DE" sz="2800" dirty="0" smtClean="0"/>
              <a:t>rrichtung eines Museums in der Lausitz, Länder finanziert – BB + SN</a:t>
            </a:r>
          </a:p>
          <a:p>
            <a:pPr marL="0" indent="0">
              <a:buNone/>
            </a:pPr>
            <a:r>
              <a:rPr lang="de-DE" sz="2800" dirty="0" smtClean="0"/>
              <a:t>-  Abriss- und Sanierungskosten für eine erste grundhafte Sanierung legten Grundstock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2703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FO 001 053 Bkf. Knappenrode 1994 Abris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9" b="589"/>
          <a:stretch>
            <a:fillRect/>
          </a:stretch>
        </p:blipFill>
        <p:spPr>
          <a:xfrm>
            <a:off x="457200" y="836613"/>
            <a:ext cx="8229600" cy="5472112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42856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32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r>
              <a:rPr lang="de-DE" dirty="0" smtClean="0">
                <a:latin typeface="Agfa Rotis Sans Serif"/>
              </a:rPr>
              <a:t>• </a:t>
            </a:r>
            <a:r>
              <a:rPr lang="de-DE" sz="3500" dirty="0" smtClean="0"/>
              <a:t>1994 </a:t>
            </a:r>
            <a:r>
              <a:rPr lang="de-DE" sz="3500" dirty="0" smtClean="0"/>
              <a:t>– </a:t>
            </a:r>
            <a:r>
              <a:rPr lang="de-DE" sz="3500" dirty="0" smtClean="0"/>
              <a:t>2002</a:t>
            </a:r>
          </a:p>
          <a:p>
            <a:pPr marL="457200" lvl="1" indent="0">
              <a:buNone/>
            </a:pPr>
            <a:r>
              <a:rPr lang="de-DE" sz="3500" dirty="0" smtClean="0"/>
              <a:t>„Bergbaumuseum</a:t>
            </a:r>
            <a:r>
              <a:rPr lang="de-DE" sz="3500" dirty="0" smtClean="0"/>
              <a:t>“</a:t>
            </a:r>
          </a:p>
          <a:p>
            <a:pPr marL="457200" lvl="1" indent="0">
              <a:buNone/>
            </a:pPr>
            <a:r>
              <a:rPr lang="de-DE" dirty="0" smtClean="0"/>
              <a:t>Abriss</a:t>
            </a:r>
            <a:r>
              <a:rPr lang="de-DE" dirty="0" smtClean="0"/>
              <a:t>, Umbau, grundhafte Sanierung</a:t>
            </a:r>
          </a:p>
          <a:p>
            <a:pPr lvl="2"/>
            <a:r>
              <a:rPr lang="de-DE" dirty="0" smtClean="0"/>
              <a:t>1 Museumsleiter (</a:t>
            </a:r>
            <a:r>
              <a:rPr lang="de-DE" dirty="0" err="1" smtClean="0"/>
              <a:t>ehm</a:t>
            </a:r>
            <a:r>
              <a:rPr lang="de-DE" dirty="0" smtClean="0"/>
              <a:t>. </a:t>
            </a:r>
            <a:r>
              <a:rPr lang="de-DE" dirty="0"/>
              <a:t>l</a:t>
            </a:r>
            <a:r>
              <a:rPr lang="de-DE" dirty="0" smtClean="0"/>
              <a:t>eitender MA) </a:t>
            </a:r>
          </a:p>
          <a:p>
            <a:pPr lvl="2"/>
            <a:r>
              <a:rPr lang="de-DE" dirty="0" smtClean="0"/>
              <a:t>1 Mitarbeiterin (ehem. Sekretärin)</a:t>
            </a:r>
          </a:p>
          <a:p>
            <a:pPr lvl="2"/>
            <a:r>
              <a:rPr lang="de-DE" dirty="0"/>
              <a:t>b</a:t>
            </a:r>
            <a:r>
              <a:rPr lang="de-DE" dirty="0" smtClean="0"/>
              <a:t>is 120 ABM</a:t>
            </a:r>
          </a:p>
          <a:p>
            <a:pPr lvl="2"/>
            <a:r>
              <a:rPr lang="de-DE" dirty="0" smtClean="0"/>
              <a:t>Fehlendes Betreiberkonzept</a:t>
            </a:r>
          </a:p>
          <a:p>
            <a:pPr lvl="2"/>
            <a:r>
              <a:rPr lang="de-DE" dirty="0" smtClean="0"/>
              <a:t>Unkontrolliertes Bergen und Beschaffen (Tagebautechnik)</a:t>
            </a:r>
          </a:p>
          <a:p>
            <a:pPr lvl="2"/>
            <a:r>
              <a:rPr lang="de-DE" dirty="0" smtClean="0"/>
              <a:t>Anlegen eines 25 ha großen Museumsareals</a:t>
            </a:r>
          </a:p>
          <a:p>
            <a:pPr marL="914400" lvl="2" indent="0">
              <a:buNone/>
            </a:pPr>
            <a:endParaRPr lang="de-DE" dirty="0"/>
          </a:p>
          <a:p>
            <a:pPr marL="914400" lvl="2" indent="0">
              <a:buNone/>
            </a:pPr>
            <a:r>
              <a:rPr lang="de-DE" dirty="0" smtClean="0"/>
              <a:t>- Betriebsstätte unter Bergaufsicht</a:t>
            </a:r>
          </a:p>
          <a:p>
            <a:pPr lvl="2">
              <a:buFontTx/>
              <a:buChar char="-"/>
            </a:pPr>
            <a:r>
              <a:rPr lang="de-DE" dirty="0" smtClean="0"/>
              <a:t>Errichtung des ZV Sächsisches Industriemuseum </a:t>
            </a:r>
          </a:p>
          <a:p>
            <a:pPr lvl="2">
              <a:buFontTx/>
              <a:buChar char="-"/>
            </a:pPr>
            <a:r>
              <a:rPr lang="de-DE" dirty="0" smtClean="0"/>
              <a:t>Kulturraum Strukturgesetzgebung</a:t>
            </a:r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9338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rmAutofit/>
          </a:bodyPr>
          <a:lstStyle/>
          <a:p>
            <a:r>
              <a:rPr lang="de-DE" dirty="0" smtClean="0"/>
              <a:t>2002 – 2011 </a:t>
            </a:r>
          </a:p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/>
              <a:t>V</a:t>
            </a:r>
            <a:r>
              <a:rPr lang="de-DE" dirty="0" smtClean="0"/>
              <a:t>om Bergbaumuseum zur Energiefabrik“</a:t>
            </a:r>
          </a:p>
          <a:p>
            <a:pPr marL="0" indent="0">
              <a:buNone/>
            </a:pPr>
            <a:r>
              <a:rPr lang="de-DE" sz="2400" dirty="0" smtClean="0"/>
              <a:t>-   Übernahme durch die Stadt Hoyerswerda</a:t>
            </a:r>
          </a:p>
          <a:p>
            <a:pPr>
              <a:buFontTx/>
              <a:buChar char="-"/>
            </a:pPr>
            <a:r>
              <a:rPr lang="de-DE" sz="2400" dirty="0" smtClean="0"/>
              <a:t>Aufbau eines musealen Personalkörpers</a:t>
            </a:r>
          </a:p>
          <a:p>
            <a:pPr>
              <a:buFontTx/>
              <a:buChar char="-"/>
            </a:pPr>
            <a:r>
              <a:rPr lang="de-DE" sz="2400" dirty="0" smtClean="0"/>
              <a:t>Fachliche Unterstützung durch AG Museen des KR OL/NS und der Landesstelle für Museumswesen </a:t>
            </a:r>
          </a:p>
          <a:p>
            <a:pPr>
              <a:buFontTx/>
              <a:buChar char="-"/>
            </a:pPr>
            <a:r>
              <a:rPr lang="de-DE" sz="2400" dirty="0" smtClean="0"/>
              <a:t>Gutachten zur zukünftigen Betreibung</a:t>
            </a:r>
          </a:p>
          <a:p>
            <a:pPr>
              <a:buFontTx/>
              <a:buChar char="-"/>
            </a:pPr>
            <a:r>
              <a:rPr lang="de-DE" sz="2400" dirty="0" smtClean="0"/>
              <a:t>Ergebnis: Profilschärfung, Konzentration (flächig und inhaltlich) +</a:t>
            </a:r>
            <a:r>
              <a:rPr lang="de-DE" sz="2400" dirty="0"/>
              <a:t> </a:t>
            </a:r>
            <a:r>
              <a:rPr lang="de-DE" sz="2400" dirty="0" smtClean="0"/>
              <a:t>Dauerausstellungen + Einführung von außergewöhnlichen Veranstaltungsformate</a:t>
            </a:r>
          </a:p>
          <a:p>
            <a:pPr>
              <a:buFontTx/>
              <a:buChar char="-"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Empfohlener Sammlungsumbau blieb unbearbeitet. </a:t>
            </a:r>
            <a:endParaRPr lang="de-DE" sz="1600" dirty="0" smtClean="0"/>
          </a:p>
          <a:p>
            <a:pPr>
              <a:buFontTx/>
              <a:buChar char="-"/>
            </a:pPr>
            <a:endParaRPr lang="de-DE" sz="2400" dirty="0" smtClean="0"/>
          </a:p>
          <a:p>
            <a:pPr>
              <a:buFontTx/>
              <a:buChar char="-"/>
            </a:pPr>
            <a:endParaRPr lang="de-DE" sz="2400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358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	</a:t>
            </a:r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dirty="0" smtClean="0"/>
              <a:t>Mögliche Gründe</a:t>
            </a:r>
            <a:endParaRPr lang="de-DE" dirty="0" smtClean="0"/>
          </a:p>
          <a:p>
            <a:pPr lvl="1"/>
            <a:r>
              <a:rPr lang="de-DE" sz="2400" dirty="0" smtClean="0"/>
              <a:t>Schwierige öffentliche Debatte in der Region</a:t>
            </a:r>
          </a:p>
          <a:p>
            <a:pPr lvl="1"/>
            <a:r>
              <a:rPr lang="de-DE" sz="2400" dirty="0" smtClean="0"/>
              <a:t>Überforderung durch Größe und Umfang</a:t>
            </a:r>
          </a:p>
          <a:p>
            <a:pPr lvl="1"/>
            <a:r>
              <a:rPr lang="de-DE" sz="2400" dirty="0" smtClean="0"/>
              <a:t>Keine finanziellen Mittel beim Träger und Eigentümer</a:t>
            </a:r>
          </a:p>
          <a:p>
            <a:pPr lvl="1"/>
            <a:r>
              <a:rPr lang="de-DE" sz="2400" dirty="0" smtClean="0"/>
              <a:t>Unsicherheit in rechtlichen Bewertungen (Betriebsstätte, Bergaufsicht, techn. Anlagen, Denkmal, Folgekosten)</a:t>
            </a:r>
          </a:p>
          <a:p>
            <a:pPr lvl="1"/>
            <a:r>
              <a:rPr lang="de-DE" sz="2400" dirty="0" smtClean="0"/>
              <a:t>Kein klares kommunalpolitisches Mandat </a:t>
            </a:r>
          </a:p>
          <a:p>
            <a:pPr lvl="1"/>
            <a:r>
              <a:rPr lang="de-DE" sz="2400" dirty="0" smtClean="0"/>
              <a:t>Keine Planungssicherheit</a:t>
            </a:r>
          </a:p>
          <a:p>
            <a:pPr marL="457200" lvl="1" indent="0">
              <a:buNone/>
            </a:pPr>
            <a:endParaRPr lang="de-DE" sz="2400" dirty="0" smtClean="0"/>
          </a:p>
          <a:p>
            <a:pPr marL="457200" lvl="1" indent="0">
              <a:buNone/>
            </a:pPr>
            <a:r>
              <a:rPr lang="de-DE" sz="3200" dirty="0" smtClean="0"/>
              <a:t>	Mit </a:t>
            </a:r>
            <a:r>
              <a:rPr lang="de-DE" sz="3200" dirty="0" smtClean="0"/>
              <a:t>entsprechenden Folgen</a:t>
            </a:r>
          </a:p>
          <a:p>
            <a:pPr lvl="1"/>
            <a:endParaRPr lang="de-DE" sz="2400" dirty="0" smtClean="0"/>
          </a:p>
          <a:p>
            <a:pPr marL="457200" lvl="1" indent="0">
              <a:buNone/>
            </a:pPr>
            <a:endParaRPr lang="de-DE" sz="2400" dirty="0"/>
          </a:p>
          <a:p>
            <a:pPr marL="457200" lvl="1" indent="0">
              <a:buNone/>
            </a:pPr>
            <a:endParaRPr lang="de-DE" sz="2400" dirty="0" smtClean="0"/>
          </a:p>
          <a:p>
            <a:pPr lvl="1"/>
            <a:endParaRPr lang="de-DE" sz="2400" dirty="0" smtClean="0"/>
          </a:p>
          <a:p>
            <a:pPr lvl="1"/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6790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Fund000030_Ruderboo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00" b="28700"/>
          <a:stretch>
            <a:fillRect/>
          </a:stretch>
        </p:blipFill>
        <p:spPr>
          <a:xfrm>
            <a:off x="457200" y="1052513"/>
            <a:ext cx="8229600" cy="5256212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4163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IMG_3105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8" r="22678"/>
          <a:stretch>
            <a:fillRect/>
          </a:stretch>
        </p:blipFill>
        <p:spPr>
          <a:xfrm>
            <a:off x="457200" y="1196974"/>
            <a:ext cx="4040188" cy="5256362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pic>
        <p:nvPicPr>
          <p:cNvPr id="12" name="Inhaltsplatzhalter 11" descr="IMG_31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58" r="23058"/>
          <a:stretch>
            <a:fillRect/>
          </a:stretch>
        </p:blipFill>
        <p:spPr>
          <a:xfrm>
            <a:off x="4645025" y="1125538"/>
            <a:ext cx="4041775" cy="5327798"/>
          </a:xfr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75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IMG_3169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9" r="23069"/>
          <a:stretch>
            <a:fillRect/>
          </a:stretch>
        </p:blipFill>
        <p:spPr>
          <a:xfrm>
            <a:off x="457200" y="1125538"/>
            <a:ext cx="4040188" cy="5000625"/>
          </a:xfrm>
        </p:spPr>
      </p:pic>
      <p:pic>
        <p:nvPicPr>
          <p:cNvPr id="11" name="Inhaltsplatzhalter 10" descr="IMG_446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58" r="23058"/>
          <a:stretch>
            <a:fillRect/>
          </a:stretch>
        </p:blipFill>
        <p:spPr>
          <a:xfrm>
            <a:off x="4645025" y="1125538"/>
            <a:ext cx="4041775" cy="5000625"/>
          </a:xfr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43841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Wie inventarisiert man nun eine Brikettfabrik?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Gar nicht!</a:t>
            </a:r>
          </a:p>
          <a:p>
            <a:r>
              <a:rPr lang="de-DE" dirty="0" smtClean="0"/>
              <a:t>Klare Trennung!</a:t>
            </a:r>
          </a:p>
          <a:p>
            <a:pPr lvl="1"/>
            <a:r>
              <a:rPr lang="de-DE" dirty="0" smtClean="0"/>
              <a:t>Technisches Denkmal (Erfassung, Dokumentation, Pflege, Konservierung)</a:t>
            </a:r>
          </a:p>
          <a:p>
            <a:pPr lvl="1"/>
            <a:r>
              <a:rPr lang="de-DE" dirty="0" smtClean="0"/>
              <a:t>Museale Sammlung (Industriegeschichte der braunkohlegeprägten Lausitz, Fokus </a:t>
            </a:r>
            <a:r>
              <a:rPr lang="de-DE" dirty="0"/>
              <a:t>S</a:t>
            </a:r>
            <a:r>
              <a:rPr lang="de-DE" dirty="0" smtClean="0"/>
              <a:t>enftenberger Revier)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1272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56693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Der Weg.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</p:spPr>
        <p:txBody>
          <a:bodyPr/>
          <a:lstStyle/>
          <a:p>
            <a:pPr>
              <a:buNone/>
            </a:pPr>
            <a:r>
              <a:rPr lang="de-DE" sz="2000" dirty="0" smtClean="0"/>
              <a:t>	</a:t>
            </a:r>
            <a:r>
              <a:rPr lang="de-DE" dirty="0" smtClean="0"/>
              <a:t>Die Implementierung einer musealen Präsentation in einem Lausitzer Industriedenkmal von nationaler Bedeutung ist eine außergewöhnliche Aufgabenstellung und in der sächsisch-brandenburgischen Lausitz einmalig.   </a:t>
            </a:r>
            <a:r>
              <a:rPr lang="de-DE" sz="1800" dirty="0" smtClean="0"/>
              <a:t>(Einleitung Vorkonzept, 2013)</a:t>
            </a:r>
            <a:endParaRPr lang="de-DE" sz="1800" dirty="0" smtClean="0"/>
          </a:p>
          <a:p>
            <a:pPr lvl="1"/>
            <a:endParaRPr lang="de-DE" sz="1600" dirty="0" smtClean="0"/>
          </a:p>
          <a:p>
            <a:pPr>
              <a:buNone/>
            </a:pPr>
            <a:r>
              <a:rPr lang="de-DE" sz="2400" dirty="0" smtClean="0"/>
              <a:t>	</a:t>
            </a:r>
          </a:p>
          <a:p>
            <a:pPr>
              <a:buNone/>
            </a:pPr>
            <a:r>
              <a:rPr lang="de-DE" sz="2400" dirty="0" smtClean="0"/>
              <a:t>	</a:t>
            </a:r>
            <a:r>
              <a:rPr lang="de-DE" dirty="0" smtClean="0"/>
              <a:t>Jeder Mensch mit einer neuen Idee ist ein Spinner,</a:t>
            </a:r>
          </a:p>
          <a:p>
            <a:pPr>
              <a:buNone/>
            </a:pPr>
            <a:r>
              <a:rPr lang="de-DE" dirty="0" smtClean="0"/>
              <a:t>	Bis die Idee Erfolg hat. </a:t>
            </a:r>
            <a:r>
              <a:rPr lang="de-DE" sz="1800" dirty="0" smtClean="0"/>
              <a:t>(Mark Twain)</a:t>
            </a:r>
            <a:endParaRPr lang="de-DE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6086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150513_P103_1_Layout_Deck_G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62" b="9662"/>
          <a:stretch>
            <a:fillRect/>
          </a:stretch>
        </p:blipFill>
        <p:spPr>
          <a:xfrm>
            <a:off x="4644008" y="273050"/>
            <a:ext cx="4042792" cy="5853113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469106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Zapf Dingbats" charset="0"/>
              <a:buChar char="✔"/>
            </a:pPr>
            <a:r>
              <a:rPr lang="de-DE" sz="3000" dirty="0" smtClean="0">
                <a:sym typeface="Zapf Dingbats"/>
              </a:rPr>
              <a:t>  Das Museum</a:t>
            </a:r>
          </a:p>
          <a:p>
            <a:endParaRPr lang="de-DE" sz="3000" dirty="0">
              <a:sym typeface="Zapf Dingbats"/>
            </a:endParaRPr>
          </a:p>
          <a:p>
            <a:pPr marL="285750" indent="-285750">
              <a:buFont typeface="Zapf Dingbats" charset="0"/>
              <a:buChar char="✔"/>
            </a:pPr>
            <a:r>
              <a:rPr lang="de-DE" sz="3000" dirty="0" smtClean="0">
                <a:sym typeface="Zapf Dingbats"/>
              </a:rPr>
              <a:t>  Der Standort</a:t>
            </a:r>
          </a:p>
          <a:p>
            <a:endParaRPr lang="de-DE" sz="3000" dirty="0">
              <a:sym typeface="Zapf Dingbats"/>
            </a:endParaRPr>
          </a:p>
          <a:p>
            <a:pPr marL="285750" indent="-285750">
              <a:buFont typeface="Zapf Dingbats" charset="0"/>
              <a:buChar char="✔"/>
            </a:pPr>
            <a:r>
              <a:rPr lang="de-DE" sz="3000" dirty="0" smtClean="0">
                <a:sym typeface="Zapf Dingbats"/>
              </a:rPr>
              <a:t>  Analyse       Standortkonzept Neuausrichtung</a:t>
            </a:r>
          </a:p>
          <a:p>
            <a:pPr marL="285750" indent="-285750">
              <a:buFont typeface="Zapf Dingbats" charset="0"/>
              <a:buChar char="✔"/>
            </a:pPr>
            <a:endParaRPr lang="de-DE" sz="3000" dirty="0">
              <a:sym typeface="Zapf Dingbats"/>
            </a:endParaRPr>
          </a:p>
          <a:p>
            <a:pPr marL="285750" indent="-285750">
              <a:buFont typeface="Zapf Dingbats" charset="0"/>
              <a:buChar char="✔"/>
            </a:pPr>
            <a:r>
              <a:rPr lang="de-DE" sz="3000" dirty="0" smtClean="0">
                <a:sym typeface="Zapf Dingbats"/>
              </a:rPr>
              <a:t>  Die Teilprojekte</a:t>
            </a:r>
          </a:p>
          <a:p>
            <a:pPr marL="285750" indent="-285750">
              <a:buFont typeface="Zapf Dingbats" charset="0"/>
              <a:buChar char="✔"/>
            </a:pPr>
            <a:endParaRPr lang="de-DE" sz="3000" dirty="0">
              <a:sym typeface="Zapf Dingbats"/>
            </a:endParaRPr>
          </a:p>
          <a:p>
            <a:pPr marL="285750" indent="-285750">
              <a:buFont typeface="Zapf Dingbats" charset="0"/>
              <a:buChar char="✔"/>
            </a:pPr>
            <a:r>
              <a:rPr lang="de-DE" sz="3000" dirty="0" smtClean="0">
                <a:sym typeface="Zapf Dingbats"/>
              </a:rPr>
              <a:t>  Das Depot </a:t>
            </a:r>
          </a:p>
          <a:p>
            <a:pPr marL="285750" indent="-285750">
              <a:buFont typeface="Zapf Dingbats" charset="0"/>
              <a:buChar char="✔"/>
            </a:pPr>
            <a:endParaRPr lang="de-DE" sz="2800" dirty="0">
              <a:sym typeface="Zapf Dingbats"/>
            </a:endParaRPr>
          </a:p>
          <a:p>
            <a:endParaRPr lang="de-DE" dirty="0" smtClean="0">
              <a:sym typeface="Zapf Dingbats"/>
            </a:endParaRPr>
          </a:p>
          <a:p>
            <a:pPr marL="285750" indent="-285750">
              <a:buFont typeface="Zapf Dingbats" charset="0"/>
              <a:buChar char="✔"/>
            </a:pPr>
            <a:endParaRPr lang="de-DE" dirty="0">
              <a:sym typeface="Zapf Dingbats"/>
            </a:endParaRPr>
          </a:p>
          <a:p>
            <a:pPr marL="285750" indent="-285750">
              <a:buFont typeface="Zapf Dingbats" charset="0"/>
              <a:buChar char="✔"/>
            </a:pPr>
            <a:endParaRPr lang="de-DE" dirty="0">
              <a:sym typeface="Zapf Dingbats"/>
            </a:endParaRPr>
          </a:p>
          <a:p>
            <a:pPr marL="285750" indent="-285750">
              <a:buFont typeface="Zapf Dingbats" charset="0"/>
              <a:buChar char="✔"/>
            </a:pPr>
            <a:endParaRPr lang="de-DE" dirty="0" smtClean="0">
              <a:sym typeface="Zapf Dingbats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60087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Museum und touristischer Hotspot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7" name="Obraz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52882" y="1772815"/>
            <a:ext cx="6838235" cy="410445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Altes bewahren – Neues hebt sich deutlich ab </a:t>
            </a:r>
            <a:br>
              <a:rPr lang="de-DE" dirty="0" smtClean="0"/>
            </a:br>
            <a:r>
              <a:rPr lang="de-DE" dirty="0" smtClean="0"/>
              <a:t>Licht – Glas – Emotionen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7" name="A6D245CB.mp4"/>
          <p:cNvPicPr>
            <a:picLocks noGrp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672" y="2204864"/>
            <a:ext cx="5688632" cy="33843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Geschichte verstehen – intuitiv erfahrbare Raumbilder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7" name="Obraz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720" y="1772816"/>
            <a:ext cx="4680520" cy="453590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Mutig sein.</a:t>
            </a:r>
            <a:br>
              <a:rPr lang="de-DE" dirty="0" smtClean="0"/>
            </a:br>
            <a:r>
              <a:rPr lang="de-DE" dirty="0" smtClean="0"/>
              <a:t>Im Team arbeiten.</a:t>
            </a:r>
            <a:br>
              <a:rPr lang="de-DE" dirty="0" smtClean="0"/>
            </a:br>
            <a:r>
              <a:rPr lang="de-DE" dirty="0" smtClean="0"/>
              <a:t>Netzwerken. </a:t>
            </a:r>
            <a:br>
              <a:rPr lang="de-DE" dirty="0" smtClean="0"/>
            </a:br>
            <a:r>
              <a:rPr lang="de-DE" dirty="0" smtClean="0"/>
              <a:t>Expertise einholen.</a:t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Die Größe und Schönheit der Aufgabe erfordert pragmatische Lösungen. 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Glückauf und Ahoi.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2539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56693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Das Museum</a:t>
            </a:r>
            <a:endParaRPr lang="de-DE" dirty="0"/>
          </a:p>
        </p:txBody>
      </p:sp>
      <p:pic>
        <p:nvPicPr>
          <p:cNvPr id="7" name="Inhaltsplatzhalter 6" descr="DJI_01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96" b="16596"/>
          <a:stretch>
            <a:fillRect/>
          </a:stretch>
        </p:blipFill>
        <p:spPr>
          <a:xfrm>
            <a:off x="457200" y="1556792"/>
            <a:ext cx="8229600" cy="4608512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5623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4040188" cy="576063"/>
          </a:xfrm>
        </p:spPr>
        <p:txBody>
          <a:bodyPr>
            <a:normAutofit fontScale="85000" lnSpcReduction="20000"/>
          </a:bodyPr>
          <a:lstStyle/>
          <a:p>
            <a:r>
              <a:rPr lang="de-DE" sz="2000" dirty="0" smtClean="0"/>
              <a:t>Brikettfabrik </a:t>
            </a:r>
            <a:r>
              <a:rPr lang="de-DE" sz="2000" dirty="0" err="1" smtClean="0"/>
              <a:t>Knappenrode</a:t>
            </a:r>
            <a:r>
              <a:rPr lang="de-DE" sz="2000" dirty="0" smtClean="0"/>
              <a:t> </a:t>
            </a:r>
          </a:p>
          <a:p>
            <a:r>
              <a:rPr lang="de-DE" sz="2000" dirty="0" smtClean="0"/>
              <a:t>1993 </a:t>
            </a:r>
            <a:endParaRPr lang="de-DE" sz="2000" dirty="0"/>
          </a:p>
        </p:txBody>
      </p:sp>
      <p:pic>
        <p:nvPicPr>
          <p:cNvPr id="10" name="Inhaltsplatzhalter 9" descr="2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18" b="11718"/>
          <a:stretch>
            <a:fillRect/>
          </a:stretch>
        </p:blipFill>
        <p:spPr>
          <a:xfrm>
            <a:off x="457200" y="1556792"/>
            <a:ext cx="4040188" cy="4569371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476672"/>
            <a:ext cx="4041775" cy="1368152"/>
          </a:xfrm>
        </p:spPr>
        <p:txBody>
          <a:bodyPr>
            <a:normAutofit/>
          </a:bodyPr>
          <a:lstStyle/>
          <a:p>
            <a:r>
              <a:rPr lang="de-DE" sz="1600" dirty="0" smtClean="0"/>
              <a:t>Sächsisches Industriemuseum:</a:t>
            </a:r>
          </a:p>
          <a:p>
            <a:r>
              <a:rPr lang="de-DE" sz="1600" dirty="0" smtClean="0"/>
              <a:t>Energiefabrik </a:t>
            </a:r>
            <a:r>
              <a:rPr lang="de-DE" sz="1600" dirty="0" err="1" smtClean="0"/>
              <a:t>Knappenrode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2016</a:t>
            </a:r>
          </a:p>
          <a:p>
            <a:endParaRPr lang="de-DE" sz="1600" dirty="0"/>
          </a:p>
        </p:txBody>
      </p:sp>
      <p:pic>
        <p:nvPicPr>
          <p:cNvPr id="11" name="Inhaltsplatzhalter 10" descr="DJI_015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5" r="11825"/>
          <a:stretch>
            <a:fillRect/>
          </a:stretch>
        </p:blipFill>
        <p:spPr>
          <a:xfrm>
            <a:off x="4645025" y="1556792"/>
            <a:ext cx="4041775" cy="4569371"/>
          </a:xfr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2772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rmAutofit/>
          </a:bodyPr>
          <a:lstStyle/>
          <a:p>
            <a:r>
              <a:rPr lang="de-DE" sz="1800" dirty="0" smtClean="0"/>
              <a:t>1913 – Spatenstich zum Bau der Werkssiedlung (Joseph </a:t>
            </a:r>
            <a:r>
              <a:rPr lang="de-DE" sz="1800" dirty="0" err="1" smtClean="0"/>
              <a:t>Werminghoff</a:t>
            </a:r>
            <a:r>
              <a:rPr lang="de-DE" sz="1800" dirty="0" smtClean="0"/>
              <a:t>)</a:t>
            </a:r>
          </a:p>
          <a:p>
            <a:r>
              <a:rPr lang="de-DE" sz="1800" dirty="0" smtClean="0"/>
              <a:t>1914 – Spatenstich zum Bau des Werkes </a:t>
            </a:r>
          </a:p>
          <a:p>
            <a:r>
              <a:rPr lang="de-DE" sz="1800" dirty="0" smtClean="0"/>
              <a:t>1918 – Werk ging als modernste </a:t>
            </a:r>
            <a:r>
              <a:rPr lang="de-DE" sz="1800" dirty="0" err="1" smtClean="0"/>
              <a:t>BriFa</a:t>
            </a:r>
            <a:r>
              <a:rPr lang="de-DE" sz="1800" dirty="0" smtClean="0"/>
              <a:t> Europas in Betrieb (Ignaz </a:t>
            </a:r>
            <a:r>
              <a:rPr lang="de-DE" sz="1800" dirty="0" err="1" smtClean="0"/>
              <a:t>Petschek</a:t>
            </a:r>
            <a:r>
              <a:rPr lang="de-DE" sz="1800" dirty="0" smtClean="0"/>
              <a:t>)</a:t>
            </a:r>
          </a:p>
          <a:p>
            <a:r>
              <a:rPr lang="de-DE" sz="1800" dirty="0" smtClean="0"/>
              <a:t>1939 – Enteignung und Übernahme durch Flick-Konzern im Zuge der</a:t>
            </a:r>
          </a:p>
          <a:p>
            <a:pPr marL="0" indent="0">
              <a:buNone/>
            </a:pPr>
            <a:r>
              <a:rPr lang="de-DE" sz="1800" dirty="0"/>
              <a:t>	</a:t>
            </a:r>
            <a:r>
              <a:rPr lang="de-DE" sz="1800" dirty="0" smtClean="0"/>
              <a:t>   Arisierung</a:t>
            </a:r>
          </a:p>
          <a:p>
            <a:r>
              <a:rPr lang="de-DE" sz="1800" dirty="0" smtClean="0"/>
              <a:t>1946 – Verstaatlichung und 1947 Komplettdemontage</a:t>
            </a:r>
          </a:p>
          <a:p>
            <a:r>
              <a:rPr lang="de-DE" sz="1800" dirty="0" smtClean="0"/>
              <a:t>1948 – Wiederaufbau und Aufnahme der Produktion</a:t>
            </a:r>
            <a:endParaRPr lang="de-DE" sz="1800" dirty="0"/>
          </a:p>
          <a:p>
            <a:r>
              <a:rPr lang="de-DE" sz="1800" dirty="0" smtClean="0"/>
              <a:t>1951 - Umbenennung des Ortes und Werkes in </a:t>
            </a:r>
            <a:r>
              <a:rPr lang="de-DE" sz="1800" dirty="0" err="1" smtClean="0"/>
              <a:t>Knappenrode</a:t>
            </a:r>
            <a:r>
              <a:rPr lang="de-DE" sz="1800" dirty="0" smtClean="0"/>
              <a:t> und BKW Glückauf</a:t>
            </a:r>
          </a:p>
          <a:p>
            <a:r>
              <a:rPr lang="de-DE" sz="1800" dirty="0" smtClean="0"/>
              <a:t>1993 – Stilllegung </a:t>
            </a:r>
          </a:p>
          <a:p>
            <a:r>
              <a:rPr lang="de-DE" sz="1800" dirty="0" smtClean="0"/>
              <a:t>1994 – Gründung und Eröffnung des „Lausitzer Bergbaumuseums“ e.V.</a:t>
            </a:r>
          </a:p>
          <a:p>
            <a:r>
              <a:rPr lang="de-DE" sz="1800" dirty="0" smtClean="0"/>
              <a:t>1998 – Kreisfreie Stadt Hoyerswerda übernimmt Trägerschaft und wird Gründungsmitglied des kommunalen Zweckverbandes Sächsisches Industriemuseum</a:t>
            </a:r>
          </a:p>
          <a:p>
            <a:r>
              <a:rPr lang="de-DE" sz="1800" dirty="0" smtClean="0"/>
              <a:t>2002-2004 Standortentwicklungskonzept – mit Museumskonzept</a:t>
            </a:r>
          </a:p>
          <a:p>
            <a:r>
              <a:rPr lang="de-DE" sz="1800" dirty="0" smtClean="0"/>
              <a:t>2006 Umbenennung in „Energiefabrik </a:t>
            </a:r>
            <a:r>
              <a:rPr lang="de-DE" sz="1800" dirty="0" err="1" smtClean="0"/>
              <a:t>Knappenrode</a:t>
            </a:r>
            <a:r>
              <a:rPr lang="de-DE" sz="1800" dirty="0" smtClean="0"/>
              <a:t>“</a:t>
            </a:r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0206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62880"/>
          </a:xfrm>
        </p:spPr>
        <p:txBody>
          <a:bodyPr>
            <a:normAutofit fontScale="90000"/>
          </a:bodyPr>
          <a:lstStyle/>
          <a:p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 smtClean="0"/>
              <a:t/>
            </a:r>
            <a:br>
              <a:rPr lang="de-DE" sz="2800" dirty="0" smtClean="0"/>
            </a:b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16"/>
          </a:xfrm>
        </p:spPr>
        <p:txBody>
          <a:bodyPr>
            <a:normAutofit/>
          </a:bodyPr>
          <a:lstStyle/>
          <a:p>
            <a:endParaRPr lang="de-DE" sz="1800" dirty="0" smtClean="0"/>
          </a:p>
          <a:p>
            <a:pPr marL="0" indent="0">
              <a:buNone/>
            </a:pPr>
            <a:r>
              <a:rPr lang="de-DE" sz="1800" dirty="0" smtClean="0"/>
              <a:t>     </a:t>
            </a:r>
            <a:r>
              <a:rPr lang="de-DE" sz="1800" b="1" dirty="0" smtClean="0"/>
              <a:t>Der Landkreis</a:t>
            </a:r>
          </a:p>
          <a:p>
            <a:pPr marL="0" indent="0">
              <a:buNone/>
            </a:pPr>
            <a:r>
              <a:rPr lang="de-DE" sz="1800" dirty="0" smtClean="0"/>
              <a:t> </a:t>
            </a:r>
          </a:p>
          <a:p>
            <a:r>
              <a:rPr lang="de-DE" sz="1800" dirty="0" smtClean="0"/>
              <a:t>2011 – Landkreis Bautzen Eigentümer des Standortes + Mitglied im Zweckverband Sächsisches Industriemuseum</a:t>
            </a:r>
          </a:p>
          <a:p>
            <a:r>
              <a:rPr lang="de-DE" sz="1800" dirty="0" smtClean="0"/>
              <a:t>2012/13 – Standortentwicklungskonzept + modifiziertem Museumskonzept  </a:t>
            </a:r>
            <a:r>
              <a:rPr lang="de-DE" sz="1800" dirty="0"/>
              <a:t> </a:t>
            </a:r>
            <a:r>
              <a:rPr lang="de-DE" sz="1800" dirty="0" smtClean="0"/>
              <a:t>+ Planungsgrundlagen und Kostenschätzung (Lph2)</a:t>
            </a:r>
          </a:p>
          <a:p>
            <a:r>
              <a:rPr lang="de-DE" sz="1800" dirty="0" smtClean="0"/>
              <a:t>2014 – Grundsatzbeschluss des Kreistages – Sicherung Eigenmittel</a:t>
            </a:r>
          </a:p>
          <a:p>
            <a:r>
              <a:rPr lang="de-DE" sz="1800" dirty="0" smtClean="0"/>
              <a:t>2014/15 - Projektmanagement zur Standortentwicklung </a:t>
            </a:r>
          </a:p>
          <a:p>
            <a:r>
              <a:rPr lang="de-DE" sz="1800" dirty="0" smtClean="0"/>
              <a:t>2015 – Klassifizierung als national bedeutsames Industriedenkmal</a:t>
            </a:r>
            <a:endParaRPr lang="de-DE" sz="1800" dirty="0"/>
          </a:p>
          <a:p>
            <a:r>
              <a:rPr lang="de-DE" sz="1800" dirty="0" smtClean="0"/>
              <a:t>2015 – Bewilligung Förderung „National bedeutsame Projekte des Städtebaus“</a:t>
            </a:r>
          </a:p>
          <a:p>
            <a:r>
              <a:rPr lang="de-DE" sz="1800" dirty="0" smtClean="0"/>
              <a:t>2016 – Beginn des Umbaus: Planungsunterlagen </a:t>
            </a:r>
          </a:p>
          <a:p>
            <a:r>
              <a:rPr lang="de-DE" sz="1800" dirty="0" smtClean="0"/>
              <a:t>2017 – Definition + finanzielle Untersetzung von Teilprojekten (Energiehöfe + Medien, Einfriedung, Besucherleitsystem, Altlasten)</a:t>
            </a:r>
          </a:p>
          <a:p>
            <a:r>
              <a:rPr lang="de-DE" sz="1800" dirty="0" smtClean="0"/>
              <a:t>2018 – Bau und Eröffnung </a:t>
            </a:r>
            <a:r>
              <a:rPr lang="de-DE" sz="1800" dirty="0" err="1" smtClean="0"/>
              <a:t>Werminghoffstraße</a:t>
            </a:r>
            <a:endParaRPr lang="de-DE" sz="1800" dirty="0"/>
          </a:p>
          <a:p>
            <a:r>
              <a:rPr lang="de-DE" sz="1800" dirty="0" smtClean="0"/>
              <a:t>2019 – Fertigstellung Bau </a:t>
            </a:r>
          </a:p>
          <a:p>
            <a:r>
              <a:rPr lang="de-DE" sz="1800" dirty="0" smtClean="0"/>
              <a:t>2020 – 2. Quartal, Eröffnung </a:t>
            </a:r>
          </a:p>
          <a:p>
            <a:endParaRPr lang="de-DE" sz="1800" dirty="0"/>
          </a:p>
          <a:p>
            <a:pPr marL="0" indent="0">
              <a:buNone/>
            </a:pPr>
            <a:endParaRPr lang="de-DE" sz="1800" dirty="0" smtClean="0"/>
          </a:p>
          <a:p>
            <a:endParaRPr lang="de-DE" sz="1800" dirty="0" smtClean="0"/>
          </a:p>
          <a:p>
            <a:endParaRPr lang="de-DE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43839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pPr algn="l"/>
            <a:r>
              <a:rPr lang="de-DE" sz="1800" dirty="0" smtClean="0"/>
              <a:t>		</a:t>
            </a:r>
            <a:r>
              <a:rPr lang="de-DE" sz="1800" b="1" dirty="0" smtClean="0"/>
              <a:t>Das Museum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smtClean="0"/>
              <a:t>Teilprojekte</a:t>
            </a:r>
            <a:br>
              <a:rPr lang="de-DE" sz="1800" dirty="0" smtClean="0"/>
            </a:br>
            <a:r>
              <a:rPr lang="de-DE" sz="1800" dirty="0" smtClean="0"/>
              <a:t>TP1 – Ausstellung   TP 2 – Depot   TP 3 – Verwaltung  TP 4 – Außenbereich </a:t>
            </a:r>
            <a:br>
              <a:rPr lang="de-DE" sz="1800" dirty="0" smtClean="0"/>
            </a:br>
            <a:r>
              <a:rPr lang="de-DE" sz="1800" dirty="0"/>
              <a:t> </a:t>
            </a:r>
            <a:r>
              <a:rPr lang="de-DE" sz="1800" dirty="0" smtClean="0"/>
              <a:t>      </a:t>
            </a:r>
            <a:endParaRPr lang="de-DE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9" name="Inhaltsplatzhalter 8" descr="Koloss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1" b="12371"/>
          <a:stretch>
            <a:fillRect/>
          </a:stretch>
        </p:blipFill>
        <p:spPr>
          <a:xfrm>
            <a:off x="395536" y="1628800"/>
            <a:ext cx="8229600" cy="4752528"/>
          </a:xfrm>
        </p:spPr>
      </p:pic>
      <p:sp>
        <p:nvSpPr>
          <p:cNvPr id="19" name="Rechteck 18"/>
          <p:cNvSpPr/>
          <p:nvPr/>
        </p:nvSpPr>
        <p:spPr>
          <a:xfrm rot="20907954">
            <a:off x="1979712" y="5517232"/>
            <a:ext cx="1728192" cy="55436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/>
          <p:cNvSpPr/>
          <p:nvPr/>
        </p:nvSpPr>
        <p:spPr>
          <a:xfrm>
            <a:off x="3419872" y="4725144"/>
            <a:ext cx="914400" cy="9144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899592" y="5157192"/>
            <a:ext cx="914400" cy="9144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 rot="21020888">
            <a:off x="904703" y="4743924"/>
            <a:ext cx="7224952" cy="1529936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11210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TP 2 – Depot/Werkstätten</a:t>
            </a:r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Museumskonzept </a:t>
            </a:r>
            <a:r>
              <a:rPr lang="de-DE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de-DE" sz="2400" dirty="0">
              <a:sym typeface="Zapf Dingbats"/>
            </a:endParaRPr>
          </a:p>
          <a:p>
            <a:pPr marL="0" indent="0">
              <a:buNone/>
            </a:pPr>
            <a:r>
              <a:rPr lang="de-DE" sz="2400" dirty="0" smtClean="0">
                <a:sym typeface="Zapf Dingbats"/>
              </a:rPr>
              <a:t>Sammlungskonzept </a:t>
            </a:r>
            <a:r>
              <a:rPr lang="de-DE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de-DE" sz="2400" dirty="0">
              <a:sym typeface="Zapf Dingbats"/>
            </a:endParaRPr>
          </a:p>
          <a:p>
            <a:pPr marL="0" indent="0">
              <a:buNone/>
            </a:pPr>
            <a:endParaRPr lang="de-DE" sz="2400" dirty="0" smtClean="0">
              <a:sym typeface="Zapf Dingbats"/>
            </a:endParaRPr>
          </a:p>
          <a:p>
            <a:pPr marL="0" indent="0">
              <a:buNone/>
            </a:pPr>
            <a:r>
              <a:rPr lang="de-DE" sz="2400" dirty="0" smtClean="0">
                <a:sym typeface="Zapf Dingbats"/>
              </a:rPr>
              <a:t>Bauliche Errichtung </a:t>
            </a:r>
          </a:p>
          <a:p>
            <a:pPr marL="0" indent="0">
              <a:buNone/>
            </a:pPr>
            <a:r>
              <a:rPr lang="de-DE" sz="2400" dirty="0" err="1">
                <a:sym typeface="Zapf Dingbats"/>
              </a:rPr>
              <a:t>e</a:t>
            </a:r>
            <a:r>
              <a:rPr lang="de-DE" sz="2400" dirty="0" err="1" smtClean="0">
                <a:sym typeface="Zapf Dingbats"/>
              </a:rPr>
              <a:t>ntspr</a:t>
            </a:r>
            <a:r>
              <a:rPr lang="de-DE" sz="2400" dirty="0" smtClean="0">
                <a:sym typeface="Zapf Dingbats"/>
              </a:rPr>
              <a:t>. Anforderungsprofil des Museums </a:t>
            </a:r>
            <a:r>
              <a:rPr lang="de-DE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marL="0" indent="0">
              <a:buNone/>
            </a:pPr>
            <a:endParaRPr lang="de-DE" sz="2400" dirty="0"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indent="0">
              <a:buNone/>
            </a:pPr>
            <a:r>
              <a:rPr lang="de-DE" sz="2400" dirty="0" smtClean="0">
                <a:sym typeface="Zapf Dingbats"/>
              </a:rPr>
              <a:t>Möblierung und techn. Ausstattung </a:t>
            </a:r>
          </a:p>
          <a:p>
            <a:pPr marL="0" indent="0">
              <a:buNone/>
            </a:pPr>
            <a:r>
              <a:rPr lang="de-DE" sz="2400" dirty="0" err="1">
                <a:sym typeface="Zapf Dingbats"/>
              </a:rPr>
              <a:t>e</a:t>
            </a:r>
            <a:r>
              <a:rPr lang="de-DE" sz="2400" dirty="0" err="1" smtClean="0">
                <a:sym typeface="Zapf Dingbats"/>
              </a:rPr>
              <a:t>ntspr</a:t>
            </a:r>
            <a:r>
              <a:rPr lang="de-DE" sz="2400" dirty="0" smtClean="0">
                <a:sym typeface="Zapf Dingbats"/>
              </a:rPr>
              <a:t>. Anforderungsprofil des Museums  </a:t>
            </a:r>
            <a:r>
              <a:rPr lang="de-DE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4325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/>
          <a:lstStyle/>
          <a:p>
            <a:r>
              <a:rPr lang="de-DE" dirty="0" smtClean="0"/>
              <a:t>Die Idee</a:t>
            </a:r>
            <a:endParaRPr lang="de-DE" dirty="0" smtClean="0"/>
          </a:p>
          <a:p>
            <a:pPr lvl="1"/>
            <a:r>
              <a:rPr lang="de-DE" dirty="0" smtClean="0"/>
              <a:t>Stillgelegte Brikettfabrik (verlassene Betriebsstätte)</a:t>
            </a:r>
          </a:p>
          <a:p>
            <a:pPr lvl="1"/>
            <a:r>
              <a:rPr lang="de-DE" dirty="0" smtClean="0"/>
              <a:t>Lausitzer Bergbaumuseum e.V. als Erinnerungsort und Ort der Würdigung ostdeutscher Arbeitswelten (Energiebezirk Cottbus)</a:t>
            </a:r>
          </a:p>
          <a:p>
            <a:pPr lvl="1"/>
            <a:r>
              <a:rPr lang="de-DE" dirty="0" smtClean="0"/>
              <a:t>Hort für Sicherung von </a:t>
            </a:r>
            <a:r>
              <a:rPr lang="de-DE" dirty="0" err="1" smtClean="0"/>
              <a:t>Bewahrenswertem</a:t>
            </a:r>
            <a:r>
              <a:rPr lang="de-DE" dirty="0" smtClean="0"/>
              <a:t> bei Abriss und Rückbau in den frühen 90-er Jahren</a:t>
            </a:r>
          </a:p>
          <a:p>
            <a:pPr marL="457200" lvl="1" indent="0">
              <a:buNone/>
            </a:pP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22.06.2017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Energiefabrik Knappenrode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8C5D-F0ED-48F6-A7F4-4DC9C9A4D63A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4188893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Microsoft Office PowerPoint</Application>
  <PresentationFormat>Bildschirmpräsentation (4:3)</PresentationFormat>
  <Paragraphs>180</Paragraphs>
  <Slides>23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Larissa-Design</vt:lpstr>
      <vt:lpstr>Ein Museum in einem national bedeutsamen Industriedenkmal.</vt:lpstr>
      <vt:lpstr>Folie 2</vt:lpstr>
      <vt:lpstr>Das Museum</vt:lpstr>
      <vt:lpstr>Folie 4</vt:lpstr>
      <vt:lpstr>Folie 5</vt:lpstr>
      <vt:lpstr>   </vt:lpstr>
      <vt:lpstr>  Das Museum  Teilprojekte TP1 – Ausstellung   TP 2 – Depot   TP 3 – Verwaltung  TP 4 – Außenbereich         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Wie inventarisiert man nun eine Brikettfabrik?</vt:lpstr>
      <vt:lpstr>Der Weg.</vt:lpstr>
      <vt:lpstr>Museum und touristischer Hotspot </vt:lpstr>
      <vt:lpstr>Altes bewahren – Neues hebt sich deutlich ab  Licht – Glas – Emotionen </vt:lpstr>
      <vt:lpstr>Geschichte verstehen – intuitiv erfahrbare Raumbilder </vt:lpstr>
      <vt:lpstr>      Mutig sein. Im Team arbeiten. Netzwerken.  Expertise einholen.   Die Größe und Schönheit der Aufgabe erfordert pragmatische Lösungen.   Glückauf und Ahoi.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mali</dc:creator>
  <cp:lastModifiedBy>kizi</cp:lastModifiedBy>
  <cp:revision>51</cp:revision>
  <dcterms:created xsi:type="dcterms:W3CDTF">2017-06-22T08:02:35Z</dcterms:created>
  <dcterms:modified xsi:type="dcterms:W3CDTF">2019-05-08T07:30:00Z</dcterms:modified>
</cp:coreProperties>
</file>